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Roca Two Bold" panose="020B0604020202020204" charset="0"/>
      <p:regular r:id="rId15"/>
    </p:embeddedFont>
    <p:embeddedFont>
      <p:font typeface="Hertical Smooth" panose="020B0604020202020204" charset="0"/>
      <p:regular r:id="rId16"/>
    </p:embeddedFont>
    <p:embeddedFont>
      <p:font typeface="Roca Two" panose="020B060402020202020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nva Sans Bold" panose="020B0604020202020204" charset="0"/>
      <p:regular r:id="rId22"/>
    </p:embeddedFont>
    <p:embeddedFont>
      <p:font typeface="Canva Sans" panose="020B0604020202020204" charset="0"/>
      <p:regular r:id="rId23"/>
    </p:embeddedFont>
    <p:embeddedFont>
      <p:font typeface="Baloo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57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7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7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2.sv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18030" y="2694312"/>
            <a:ext cx="8743570" cy="5825403"/>
          </a:xfrm>
          <a:custGeom>
            <a:avLst/>
            <a:gdLst/>
            <a:ahLst/>
            <a:cxnLst/>
            <a:rect l="l" t="t" r="r" b="b"/>
            <a:pathLst>
              <a:path w="8743570" h="5825403">
                <a:moveTo>
                  <a:pt x="0" y="0"/>
                </a:moveTo>
                <a:lnTo>
                  <a:pt x="8743570" y="0"/>
                </a:lnTo>
                <a:lnTo>
                  <a:pt x="8743570" y="5825403"/>
                </a:lnTo>
                <a:lnTo>
                  <a:pt x="0" y="58254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743488" y="5906830"/>
            <a:ext cx="20098470" cy="4714484"/>
          </a:xfrm>
          <a:custGeom>
            <a:avLst/>
            <a:gdLst/>
            <a:ahLst/>
            <a:cxnLst/>
            <a:rect l="l" t="t" r="r" b="b"/>
            <a:pathLst>
              <a:path w="20098470" h="4714484">
                <a:moveTo>
                  <a:pt x="0" y="0"/>
                </a:moveTo>
                <a:lnTo>
                  <a:pt x="20098470" y="0"/>
                </a:lnTo>
                <a:lnTo>
                  <a:pt x="20098470" y="4714484"/>
                </a:lnTo>
                <a:lnTo>
                  <a:pt x="0" y="47144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989" t="-28102" r="-6989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-1447800" y="7581900"/>
            <a:ext cx="20550980" cy="1412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38"/>
              </a:lnSpc>
            </a:pPr>
            <a:r>
              <a:rPr lang="en-US" sz="10430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Làm</a:t>
            </a:r>
            <a:r>
              <a:rPr lang="en-US" sz="10430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10430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chủ</a:t>
            </a:r>
            <a:r>
              <a:rPr lang="en-US" sz="10430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10430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cuộc</a:t>
            </a:r>
            <a:r>
              <a:rPr lang="en-US" sz="10430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10430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đời</a:t>
            </a:r>
            <a:r>
              <a:rPr lang="en-US" sz="10430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10430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mình</a:t>
            </a:r>
            <a:endParaRPr lang="en-US" sz="10430" dirty="0">
              <a:solidFill>
                <a:srgbClr val="000000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16355" y="-1181100"/>
            <a:ext cx="18299806" cy="7157239"/>
          </a:xfrm>
          <a:custGeom>
            <a:avLst/>
            <a:gdLst/>
            <a:ahLst/>
            <a:cxnLst/>
            <a:rect l="l" t="t" r="r" b="b"/>
            <a:pathLst>
              <a:path w="18299806" h="7157239">
                <a:moveTo>
                  <a:pt x="0" y="0"/>
                </a:moveTo>
                <a:lnTo>
                  <a:pt x="18299806" y="0"/>
                </a:lnTo>
                <a:lnTo>
                  <a:pt x="18299806" y="7157239"/>
                </a:lnTo>
                <a:lnTo>
                  <a:pt x="0" y="71572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1921" b="-28366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479062" y="5653783"/>
            <a:ext cx="5649401" cy="1146601"/>
          </a:xfrm>
          <a:custGeom>
            <a:avLst/>
            <a:gdLst/>
            <a:ahLst/>
            <a:cxnLst/>
            <a:rect l="l" t="t" r="r" b="b"/>
            <a:pathLst>
              <a:path w="5649401" h="1146601">
                <a:moveTo>
                  <a:pt x="0" y="0"/>
                </a:moveTo>
                <a:lnTo>
                  <a:pt x="5649401" y="0"/>
                </a:lnTo>
                <a:lnTo>
                  <a:pt x="5649401" y="1146602"/>
                </a:lnTo>
                <a:lnTo>
                  <a:pt x="0" y="11466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166246" y="5829368"/>
            <a:ext cx="5955508" cy="1106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306"/>
              </a:lnSpc>
            </a:pPr>
            <a:r>
              <a:rPr lang="en-US" sz="8143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Chủ đề 5: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984743" y="66678"/>
            <a:ext cx="16303257" cy="716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90"/>
              </a:lnSpc>
              <a:spcBef>
                <a:spcPct val="0"/>
              </a:spcBef>
            </a:pPr>
            <a:r>
              <a:rPr lang="en-US" sz="4299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Hình 3: Một số mẹo để vượt qua  căng thẳng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5" t="5966" r="17070" b="7105"/>
          <a:stretch/>
        </p:blipFill>
        <p:spPr>
          <a:xfrm rot="16200000">
            <a:off x="4476544" y="-2762044"/>
            <a:ext cx="9235440" cy="165121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8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97739" y="7013592"/>
            <a:ext cx="3257561" cy="916189"/>
          </a:xfrm>
          <a:custGeom>
            <a:avLst/>
            <a:gdLst/>
            <a:ahLst/>
            <a:cxnLst/>
            <a:rect l="l" t="t" r="r" b="b"/>
            <a:pathLst>
              <a:path w="3257561" h="916189">
                <a:moveTo>
                  <a:pt x="0" y="0"/>
                </a:moveTo>
                <a:lnTo>
                  <a:pt x="3257560" y="0"/>
                </a:lnTo>
                <a:lnTo>
                  <a:pt x="3257560" y="916189"/>
                </a:lnTo>
                <a:lnTo>
                  <a:pt x="0" y="916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2240" y="2094547"/>
            <a:ext cx="2988314" cy="5665051"/>
          </a:xfrm>
          <a:custGeom>
            <a:avLst/>
            <a:gdLst/>
            <a:ahLst/>
            <a:cxnLst/>
            <a:rect l="l" t="t" r="r" b="b"/>
            <a:pathLst>
              <a:path w="2988314" h="5665051">
                <a:moveTo>
                  <a:pt x="0" y="0"/>
                </a:moveTo>
                <a:lnTo>
                  <a:pt x="2988314" y="0"/>
                </a:lnTo>
                <a:lnTo>
                  <a:pt x="2988314" y="5665050"/>
                </a:lnTo>
                <a:lnTo>
                  <a:pt x="0" y="56650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016986" y="5458804"/>
            <a:ext cx="2051465" cy="4828196"/>
          </a:xfrm>
          <a:custGeom>
            <a:avLst/>
            <a:gdLst/>
            <a:ahLst/>
            <a:cxnLst/>
            <a:rect l="l" t="t" r="r" b="b"/>
            <a:pathLst>
              <a:path w="2051465" h="4828196">
                <a:moveTo>
                  <a:pt x="0" y="0"/>
                </a:moveTo>
                <a:lnTo>
                  <a:pt x="2051466" y="0"/>
                </a:lnTo>
                <a:lnTo>
                  <a:pt x="2051466" y="4828196"/>
                </a:lnTo>
                <a:lnTo>
                  <a:pt x="0" y="48281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534687" y="2094547"/>
            <a:ext cx="12707120" cy="7446331"/>
          </a:xfrm>
          <a:custGeom>
            <a:avLst/>
            <a:gdLst/>
            <a:ahLst/>
            <a:cxnLst/>
            <a:rect l="l" t="t" r="r" b="b"/>
            <a:pathLst>
              <a:path w="12707120" h="7446331">
                <a:moveTo>
                  <a:pt x="0" y="0"/>
                </a:moveTo>
                <a:lnTo>
                  <a:pt x="12707120" y="0"/>
                </a:lnTo>
                <a:lnTo>
                  <a:pt x="12707120" y="7446331"/>
                </a:lnTo>
                <a:lnTo>
                  <a:pt x="0" y="74463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1000"/>
            </a:blip>
            <a:stretch>
              <a:fillRect t="-4837" b="-10350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943128" y="5515478"/>
            <a:ext cx="3524883" cy="4828607"/>
          </a:xfrm>
          <a:custGeom>
            <a:avLst/>
            <a:gdLst/>
            <a:ahLst/>
            <a:cxnLst/>
            <a:rect l="l" t="t" r="r" b="b"/>
            <a:pathLst>
              <a:path w="3524883" h="4828607">
                <a:moveTo>
                  <a:pt x="0" y="0"/>
                </a:moveTo>
                <a:lnTo>
                  <a:pt x="3524883" y="0"/>
                </a:lnTo>
                <a:lnTo>
                  <a:pt x="3524883" y="4828607"/>
                </a:lnTo>
                <a:lnTo>
                  <a:pt x="0" y="48286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158368" y="185929"/>
            <a:ext cx="14839111" cy="2051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5308" lvl="1" algn="ctr">
              <a:lnSpc>
                <a:spcPts val="7979"/>
              </a:lnSpc>
              <a:spcBef>
                <a:spcPct val="0"/>
              </a:spcBef>
            </a:pPr>
            <a:r>
              <a:rPr lang="en-US" sz="5699" dirty="0" smtClean="0">
                <a:solidFill>
                  <a:srgbClr val="FFDE59"/>
                </a:solidFill>
                <a:latin typeface="Baloo"/>
                <a:ea typeface="Baloo"/>
                <a:cs typeface="Baloo"/>
                <a:sym typeface="Baloo"/>
              </a:rPr>
              <a:t>4. PHẢN </a:t>
            </a:r>
            <a:r>
              <a:rPr lang="en-US" sz="5699" dirty="0">
                <a:solidFill>
                  <a:srgbClr val="FFDE59"/>
                </a:solidFill>
                <a:latin typeface="Baloo"/>
                <a:ea typeface="Baloo"/>
                <a:cs typeface="Baloo"/>
                <a:sym typeface="Baloo"/>
              </a:rPr>
              <a:t>HỒI MỘT CÁCH QUYẾT ĐOÁN VÀ NÓI “KHÔNG”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334000" y="3695700"/>
            <a:ext cx="9503679" cy="4308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13"/>
              </a:lnSpc>
            </a:pPr>
            <a:endParaRPr dirty="0"/>
          </a:p>
          <a:p>
            <a:pPr marL="653578" lvl="1" indent="-326789" algn="l">
              <a:lnSpc>
                <a:spcPts val="4813"/>
              </a:lnSpc>
              <a:buFont typeface="Arial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Giao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tiếp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bình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tĩnh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tự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tin</a:t>
            </a:r>
          </a:p>
          <a:p>
            <a:pPr marL="653578" lvl="1" indent="-326789" algn="l">
              <a:lnSpc>
                <a:spcPts val="4813"/>
              </a:lnSpc>
              <a:buFont typeface="Arial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Sử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dụng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ngôn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ngữ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rõ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ràng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tôn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trọng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ea typeface="Canva Sans"/>
              <a:cs typeface="Arial" panose="020B0604020202020204" pitchFamily="34" charset="0"/>
              <a:sym typeface="Canva Sans"/>
            </a:endParaRPr>
          </a:p>
          <a:p>
            <a:pPr marL="653578" lvl="1" indent="-326789" algn="l">
              <a:lnSpc>
                <a:spcPts val="4813"/>
              </a:lnSpc>
              <a:buFont typeface="Arial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Sử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dụng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cách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nói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“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tôi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/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anh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/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…</a:t>
            </a:r>
          </a:p>
          <a:p>
            <a:pPr marL="653578" lvl="1" indent="-326789" algn="l">
              <a:lnSpc>
                <a:spcPts val="4813"/>
              </a:lnSpc>
              <a:buFont typeface="Arial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Đưa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ra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lựa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chọn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thay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thế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ea typeface="Canva Sans"/>
              <a:cs typeface="Arial" panose="020B0604020202020204" pitchFamily="34" charset="0"/>
              <a:sym typeface="Canva Sans"/>
            </a:endParaRPr>
          </a:p>
          <a:p>
            <a:pPr marL="653578" lvl="1" indent="-326789" algn="l">
              <a:lnSpc>
                <a:spcPts val="4813"/>
              </a:lnSpc>
              <a:buFont typeface="Arial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Xác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định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hậu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quả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chỉ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ra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điểm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chưa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hợp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lý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nhưng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theo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cách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tôn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trọng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737537" y="2861106"/>
            <a:ext cx="10205591" cy="133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2"/>
              </a:lnSpc>
              <a:spcBef>
                <a:spcPct val="0"/>
              </a:spcBef>
            </a:pPr>
            <a:r>
              <a:rPr lang="en-US" sz="3901" spc="-156" dirty="0" err="1">
                <a:solidFill>
                  <a:srgbClr val="000000"/>
                </a:solidFill>
                <a:latin typeface="Roca Two"/>
                <a:ea typeface="Roca Two"/>
                <a:cs typeface="Roca Two"/>
                <a:sym typeface="Roca Two"/>
              </a:rPr>
              <a:t>Để</a:t>
            </a:r>
            <a:r>
              <a:rPr lang="en-US" sz="3901" spc="-156" dirty="0">
                <a:solidFill>
                  <a:srgbClr val="000000"/>
                </a:solidFill>
                <a:latin typeface="Roca Two"/>
                <a:ea typeface="Roca Two"/>
                <a:cs typeface="Roca Two"/>
                <a:sym typeface="Roca Two"/>
              </a:rPr>
              <a:t> </a:t>
            </a:r>
            <a:r>
              <a:rPr lang="en-US" sz="3901" spc="-156" dirty="0" err="1">
                <a:solidFill>
                  <a:srgbClr val="000000"/>
                </a:solidFill>
                <a:latin typeface="Roca Two"/>
                <a:ea typeface="Roca Two"/>
                <a:cs typeface="Roca Two"/>
                <a:sym typeface="Roca Two"/>
              </a:rPr>
              <a:t>nói</a:t>
            </a:r>
            <a:r>
              <a:rPr lang="en-US" sz="3901" spc="-156" dirty="0">
                <a:solidFill>
                  <a:srgbClr val="000000"/>
                </a:solidFill>
                <a:latin typeface="Roca Two"/>
                <a:ea typeface="Roca Two"/>
                <a:cs typeface="Roca Two"/>
                <a:sym typeface="Roca Two"/>
              </a:rPr>
              <a:t> “ </a:t>
            </a:r>
            <a:r>
              <a:rPr lang="en-US" sz="3901" spc="-156" dirty="0" err="1">
                <a:solidFill>
                  <a:srgbClr val="000000"/>
                </a:solidFill>
                <a:latin typeface="Roca Two"/>
                <a:ea typeface="Roca Two"/>
                <a:cs typeface="Roca Two"/>
                <a:sym typeface="Roca Two"/>
              </a:rPr>
              <a:t>không</a:t>
            </a:r>
            <a:r>
              <a:rPr lang="en-US" sz="3901" spc="-156" dirty="0">
                <a:solidFill>
                  <a:srgbClr val="000000"/>
                </a:solidFill>
                <a:latin typeface="Roca Two"/>
                <a:ea typeface="Roca Two"/>
                <a:cs typeface="Roca Two"/>
                <a:sym typeface="Roca Two"/>
              </a:rPr>
              <a:t>” </a:t>
            </a:r>
            <a:r>
              <a:rPr lang="en-US" sz="3901" spc="-156" dirty="0" err="1">
                <a:solidFill>
                  <a:srgbClr val="000000"/>
                </a:solidFill>
                <a:latin typeface="Roca Two"/>
                <a:ea typeface="Roca Two"/>
                <a:cs typeface="Roca Two"/>
                <a:sym typeface="Roca Two"/>
              </a:rPr>
              <a:t>và</a:t>
            </a:r>
            <a:r>
              <a:rPr lang="en-US" sz="3901" spc="-156" dirty="0">
                <a:solidFill>
                  <a:srgbClr val="000000"/>
                </a:solidFill>
                <a:latin typeface="Roca Two"/>
                <a:ea typeface="Roca Two"/>
                <a:cs typeface="Roca Two"/>
                <a:sym typeface="Roca Two"/>
              </a:rPr>
              <a:t> </a:t>
            </a:r>
            <a:r>
              <a:rPr lang="en-US" sz="3901" spc="-156" dirty="0" err="1">
                <a:solidFill>
                  <a:srgbClr val="000000"/>
                </a:solidFill>
                <a:latin typeface="Roca Two"/>
                <a:ea typeface="Roca Two"/>
                <a:cs typeface="Roca Two"/>
                <a:sym typeface="Roca Two"/>
              </a:rPr>
              <a:t>đối</a:t>
            </a:r>
            <a:r>
              <a:rPr lang="en-US" sz="3901" spc="-156" dirty="0">
                <a:solidFill>
                  <a:srgbClr val="000000"/>
                </a:solidFill>
                <a:latin typeface="Roca Two"/>
                <a:ea typeface="Roca Two"/>
                <a:cs typeface="Roca Two"/>
                <a:sym typeface="Roca Two"/>
              </a:rPr>
              <a:t> </a:t>
            </a:r>
            <a:r>
              <a:rPr lang="en-US" sz="3901" spc="-156" dirty="0" err="1">
                <a:solidFill>
                  <a:srgbClr val="000000"/>
                </a:solidFill>
                <a:latin typeface="Roca Two"/>
                <a:ea typeface="Roca Two"/>
                <a:cs typeface="Roca Two"/>
                <a:sym typeface="Roca Two"/>
              </a:rPr>
              <a:t>phó</a:t>
            </a:r>
            <a:r>
              <a:rPr lang="en-US" sz="3901" spc="-156" dirty="0">
                <a:solidFill>
                  <a:srgbClr val="000000"/>
                </a:solidFill>
                <a:latin typeface="Roca Two"/>
                <a:ea typeface="Roca Two"/>
                <a:cs typeface="Roca Two"/>
                <a:sym typeface="Roca Two"/>
              </a:rPr>
              <a:t> </a:t>
            </a:r>
            <a:r>
              <a:rPr lang="en-US" sz="3901" spc="-156" dirty="0" err="1">
                <a:solidFill>
                  <a:srgbClr val="000000"/>
                </a:solidFill>
                <a:latin typeface="Roca Two"/>
                <a:ea typeface="Roca Two"/>
                <a:cs typeface="Roca Two"/>
                <a:sym typeface="Roca Two"/>
              </a:rPr>
              <a:t>với</a:t>
            </a:r>
            <a:r>
              <a:rPr lang="en-US" sz="3901" spc="-156" dirty="0">
                <a:solidFill>
                  <a:srgbClr val="000000"/>
                </a:solidFill>
                <a:latin typeface="Roca Two"/>
                <a:ea typeface="Roca Two"/>
                <a:cs typeface="Roca Two"/>
                <a:sym typeface="Roca Two"/>
              </a:rPr>
              <a:t> </a:t>
            </a:r>
            <a:r>
              <a:rPr lang="en-US" sz="3901" spc="-156" dirty="0" err="1">
                <a:solidFill>
                  <a:srgbClr val="000000"/>
                </a:solidFill>
                <a:latin typeface="Roca Two"/>
                <a:ea typeface="Roca Two"/>
                <a:cs typeface="Roca Two"/>
                <a:sym typeface="Roca Two"/>
              </a:rPr>
              <a:t>các</a:t>
            </a:r>
            <a:r>
              <a:rPr lang="en-US" sz="3901" spc="-156" dirty="0">
                <a:solidFill>
                  <a:srgbClr val="000000"/>
                </a:solidFill>
                <a:latin typeface="Roca Two"/>
                <a:ea typeface="Roca Two"/>
                <a:cs typeface="Roca Two"/>
                <a:sym typeface="Roca Two"/>
              </a:rPr>
              <a:t> </a:t>
            </a:r>
            <a:r>
              <a:rPr lang="en-US" sz="3901" spc="-156" dirty="0" err="1">
                <a:solidFill>
                  <a:srgbClr val="000000"/>
                </a:solidFill>
                <a:latin typeface="Roca Two"/>
                <a:ea typeface="Roca Two"/>
                <a:cs typeface="Roca Two"/>
                <a:sym typeface="Roca Two"/>
              </a:rPr>
              <a:t>tình</a:t>
            </a:r>
            <a:r>
              <a:rPr lang="en-US" sz="3901" spc="-156" dirty="0">
                <a:solidFill>
                  <a:srgbClr val="000000"/>
                </a:solidFill>
                <a:latin typeface="Roca Two"/>
                <a:ea typeface="Roca Two"/>
                <a:cs typeface="Roca Two"/>
                <a:sym typeface="Roca Two"/>
              </a:rPr>
              <a:t> </a:t>
            </a:r>
            <a:r>
              <a:rPr lang="en-US" sz="3901" spc="-156" dirty="0" err="1">
                <a:solidFill>
                  <a:srgbClr val="000000"/>
                </a:solidFill>
                <a:latin typeface="Roca Two"/>
                <a:ea typeface="Roca Two"/>
                <a:cs typeface="Roca Two"/>
                <a:sym typeface="Roca Two"/>
              </a:rPr>
              <a:t>huống</a:t>
            </a:r>
            <a:r>
              <a:rPr lang="en-US" sz="3901" spc="-156" dirty="0">
                <a:solidFill>
                  <a:srgbClr val="000000"/>
                </a:solidFill>
                <a:latin typeface="Roca Two"/>
                <a:ea typeface="Roca Two"/>
                <a:cs typeface="Roca Two"/>
                <a:sym typeface="Roca Two"/>
              </a:rPr>
              <a:t> </a:t>
            </a:r>
            <a:r>
              <a:rPr lang="en-US" sz="3901" spc="-156" dirty="0" err="1">
                <a:solidFill>
                  <a:srgbClr val="000000"/>
                </a:solidFill>
                <a:latin typeface="Roca Two"/>
                <a:ea typeface="Roca Two"/>
                <a:cs typeface="Roca Two"/>
                <a:sym typeface="Roca Two"/>
              </a:rPr>
              <a:t>khó</a:t>
            </a:r>
            <a:r>
              <a:rPr lang="en-US" sz="3901" spc="-156" dirty="0">
                <a:solidFill>
                  <a:srgbClr val="000000"/>
                </a:solidFill>
                <a:latin typeface="Roca Two"/>
                <a:ea typeface="Roca Two"/>
                <a:cs typeface="Roca Two"/>
                <a:sym typeface="Roca Two"/>
              </a:rPr>
              <a:t> </a:t>
            </a:r>
            <a:r>
              <a:rPr lang="en-US" sz="3901" spc="-156" dirty="0" err="1">
                <a:solidFill>
                  <a:srgbClr val="000000"/>
                </a:solidFill>
                <a:latin typeface="Roca Two"/>
                <a:ea typeface="Roca Two"/>
                <a:cs typeface="Roca Two"/>
                <a:sym typeface="Roca Two"/>
              </a:rPr>
              <a:t>chúng</a:t>
            </a:r>
            <a:r>
              <a:rPr lang="en-US" sz="3901" spc="-156" dirty="0">
                <a:solidFill>
                  <a:srgbClr val="000000"/>
                </a:solidFill>
                <a:latin typeface="Roca Two"/>
                <a:ea typeface="Roca Two"/>
                <a:cs typeface="Roca Two"/>
                <a:sym typeface="Roca Two"/>
              </a:rPr>
              <a:t> ta </a:t>
            </a:r>
            <a:r>
              <a:rPr lang="en-US" sz="3901" spc="-156" dirty="0" err="1">
                <a:solidFill>
                  <a:srgbClr val="000000"/>
                </a:solidFill>
                <a:latin typeface="Roca Two"/>
                <a:ea typeface="Roca Two"/>
                <a:cs typeface="Roca Two"/>
                <a:sym typeface="Roca Two"/>
              </a:rPr>
              <a:t>cần</a:t>
            </a:r>
            <a:r>
              <a:rPr lang="en-US" sz="3901" spc="-156" dirty="0">
                <a:solidFill>
                  <a:srgbClr val="000000"/>
                </a:solidFill>
                <a:latin typeface="Roca Two"/>
                <a:ea typeface="Roca Two"/>
                <a:cs typeface="Roca Two"/>
                <a:sym typeface="Roca Two"/>
              </a:rPr>
              <a:t>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479931" y="8301460"/>
            <a:ext cx="10816633" cy="956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21"/>
              </a:lnSpc>
              <a:spcBef>
                <a:spcPct val="0"/>
              </a:spcBef>
            </a:pPr>
            <a:r>
              <a:rPr lang="en-US" sz="2729" spc="-109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👉 Giao tiếp hiệu quả là khi bạn làm chủ cảm xúc, nói rõ ràng quan điểm, tôn trọng người khác và biết nói “không” đúng lúc.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447800" y="266700"/>
            <a:ext cx="15860214" cy="844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4999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Hình</a:t>
            </a:r>
            <a:r>
              <a:rPr lang="en-US" sz="4999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4: </a:t>
            </a:r>
            <a:r>
              <a:rPr lang="en-US" sz="4999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Phản</a:t>
            </a:r>
            <a:r>
              <a:rPr lang="en-US" sz="4999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hồi</a:t>
            </a:r>
            <a:r>
              <a:rPr lang="en-US" sz="4999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một</a:t>
            </a:r>
            <a:r>
              <a:rPr lang="en-US" sz="4999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cách</a:t>
            </a:r>
            <a:r>
              <a:rPr lang="en-US" sz="4999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quyết</a:t>
            </a:r>
            <a:r>
              <a:rPr lang="en-US" sz="4999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đoán</a:t>
            </a:r>
            <a:r>
              <a:rPr lang="en-US" sz="4999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và</a:t>
            </a:r>
            <a:r>
              <a:rPr lang="en-US" sz="4999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nói</a:t>
            </a:r>
            <a:r>
              <a:rPr lang="en-US" sz="4999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“</a:t>
            </a:r>
            <a:r>
              <a:rPr lang="en-US" sz="4999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không</a:t>
            </a:r>
            <a:r>
              <a:rPr lang="en-US" sz="4999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2" t="5764" r="19690" b="6819"/>
          <a:stretch/>
        </p:blipFill>
        <p:spPr>
          <a:xfrm rot="16200000">
            <a:off x="4818819" y="-2266119"/>
            <a:ext cx="8778240" cy="156726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735942" y="-251462"/>
            <a:ext cx="19353973" cy="10969385"/>
          </a:xfrm>
          <a:custGeom>
            <a:avLst/>
            <a:gdLst/>
            <a:ahLst/>
            <a:cxnLst/>
            <a:rect l="l" t="t" r="r" b="b"/>
            <a:pathLst>
              <a:path w="19353973" h="10969385">
                <a:moveTo>
                  <a:pt x="19353973" y="0"/>
                </a:moveTo>
                <a:lnTo>
                  <a:pt x="0" y="0"/>
                </a:lnTo>
                <a:lnTo>
                  <a:pt x="0" y="10969385"/>
                </a:lnTo>
                <a:lnTo>
                  <a:pt x="19353973" y="10969385"/>
                </a:lnTo>
                <a:lnTo>
                  <a:pt x="19353973" y="0"/>
                </a:lnTo>
                <a:close/>
              </a:path>
            </a:pathLst>
          </a:custGeom>
          <a:blipFill>
            <a:blip r:embed="rId2"/>
            <a:stretch>
              <a:fillRect l="-4494" t="-44232" b="-9366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73454" y="-650527"/>
            <a:ext cx="13141092" cy="11588054"/>
          </a:xfrm>
          <a:custGeom>
            <a:avLst/>
            <a:gdLst/>
            <a:ahLst/>
            <a:cxnLst/>
            <a:rect l="l" t="t" r="r" b="b"/>
            <a:pathLst>
              <a:path w="13141092" h="11588054">
                <a:moveTo>
                  <a:pt x="0" y="0"/>
                </a:moveTo>
                <a:lnTo>
                  <a:pt x="13141092" y="0"/>
                </a:lnTo>
                <a:lnTo>
                  <a:pt x="13141092" y="11588054"/>
                </a:lnTo>
                <a:lnTo>
                  <a:pt x="0" y="115880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625998" y="4502203"/>
            <a:ext cx="19134085" cy="6776655"/>
          </a:xfrm>
          <a:custGeom>
            <a:avLst/>
            <a:gdLst/>
            <a:ahLst/>
            <a:cxnLst/>
            <a:rect l="l" t="t" r="r" b="b"/>
            <a:pathLst>
              <a:path w="19134085" h="6776655">
                <a:moveTo>
                  <a:pt x="0" y="0"/>
                </a:moveTo>
                <a:lnTo>
                  <a:pt x="19134085" y="0"/>
                </a:lnTo>
                <a:lnTo>
                  <a:pt x="19134085" y="6776655"/>
                </a:lnTo>
                <a:lnTo>
                  <a:pt x="0" y="67766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810000" y="3238500"/>
            <a:ext cx="10657470" cy="4257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561"/>
              </a:lnSpc>
            </a:pPr>
            <a:r>
              <a:rPr lang="en-US" sz="16236" dirty="0" err="1" smtClean="0">
                <a:solidFill>
                  <a:srgbClr val="000000"/>
                </a:solidFill>
                <a:latin typeface="Baloo" panose="020B0604020202020204" charset="0"/>
                <a:ea typeface="Hertical Smooth"/>
                <a:cs typeface="Baloo" panose="020B0604020202020204" charset="0"/>
                <a:sym typeface="Hertical Smooth"/>
              </a:rPr>
              <a:t>Cảm</a:t>
            </a:r>
            <a:r>
              <a:rPr lang="en-US" sz="16236" dirty="0" smtClean="0">
                <a:solidFill>
                  <a:srgbClr val="000000"/>
                </a:solidFill>
                <a:latin typeface="Baloo" panose="020B0604020202020204" charset="0"/>
                <a:ea typeface="Hertical Smooth"/>
                <a:cs typeface="Baloo" panose="020B0604020202020204" charset="0"/>
                <a:sym typeface="Hertical Smooth"/>
              </a:rPr>
              <a:t> </a:t>
            </a:r>
            <a:r>
              <a:rPr lang="en-US" sz="16236" dirty="0" err="1" smtClean="0">
                <a:solidFill>
                  <a:srgbClr val="000000"/>
                </a:solidFill>
                <a:latin typeface="Baloo" panose="020B0604020202020204" charset="0"/>
                <a:ea typeface="Hertical Smooth"/>
                <a:cs typeface="Baloo" panose="020B0604020202020204" charset="0"/>
                <a:sym typeface="Hertical Smooth"/>
              </a:rPr>
              <a:t>ơn</a:t>
            </a:r>
            <a:r>
              <a:rPr lang="en-US" sz="16236" dirty="0" smtClean="0">
                <a:solidFill>
                  <a:srgbClr val="000000"/>
                </a:solidFill>
                <a:latin typeface="Baloo" panose="020B0604020202020204" charset="0"/>
                <a:ea typeface="Hertical Smooth"/>
                <a:cs typeface="Baloo" panose="020B0604020202020204" charset="0"/>
                <a:sym typeface="Hertical Smooth"/>
              </a:rPr>
              <a:t> </a:t>
            </a:r>
            <a:r>
              <a:rPr lang="en-US" sz="16236" dirty="0" err="1" smtClean="0">
                <a:solidFill>
                  <a:srgbClr val="000000"/>
                </a:solidFill>
                <a:latin typeface="Baloo" panose="020B0604020202020204" charset="0"/>
                <a:ea typeface="Hertical Smooth"/>
                <a:cs typeface="Baloo" panose="020B0604020202020204" charset="0"/>
                <a:sym typeface="Hertical Smooth"/>
              </a:rPr>
              <a:t>đã</a:t>
            </a:r>
            <a:r>
              <a:rPr lang="en-US" sz="16236" dirty="0" smtClean="0">
                <a:solidFill>
                  <a:srgbClr val="000000"/>
                </a:solidFill>
                <a:latin typeface="Baloo" panose="020B0604020202020204" charset="0"/>
                <a:ea typeface="Hertical Smooth"/>
                <a:cs typeface="Baloo" panose="020B0604020202020204" charset="0"/>
                <a:sym typeface="Hertical Smooth"/>
              </a:rPr>
              <a:t> </a:t>
            </a:r>
            <a:r>
              <a:rPr lang="en-US" sz="16236" dirty="0" err="1" smtClean="0">
                <a:solidFill>
                  <a:srgbClr val="000000"/>
                </a:solidFill>
                <a:latin typeface="Baloo" panose="020B0604020202020204" charset="0"/>
                <a:ea typeface="Hertical Smooth"/>
                <a:cs typeface="Baloo" panose="020B0604020202020204" charset="0"/>
                <a:sym typeface="Hertical Smooth"/>
              </a:rPr>
              <a:t>lắng</a:t>
            </a:r>
            <a:r>
              <a:rPr lang="en-US" sz="16236" dirty="0" smtClean="0">
                <a:solidFill>
                  <a:srgbClr val="000000"/>
                </a:solidFill>
                <a:latin typeface="Baloo" panose="020B0604020202020204" charset="0"/>
                <a:ea typeface="Hertical Smooth"/>
                <a:cs typeface="Baloo" panose="020B0604020202020204" charset="0"/>
                <a:sym typeface="Hertical Smooth"/>
              </a:rPr>
              <a:t> </a:t>
            </a:r>
            <a:r>
              <a:rPr lang="en-US" sz="16236" dirty="0" err="1" smtClean="0">
                <a:solidFill>
                  <a:srgbClr val="000000"/>
                </a:solidFill>
                <a:latin typeface="Baloo" panose="020B0604020202020204" charset="0"/>
                <a:ea typeface="Hertical Smooth"/>
                <a:cs typeface="Baloo" panose="020B0604020202020204" charset="0"/>
                <a:sym typeface="Hertical Smooth"/>
              </a:rPr>
              <a:t>nghe</a:t>
            </a:r>
            <a:r>
              <a:rPr lang="en-US" sz="16236" dirty="0" smtClean="0">
                <a:solidFill>
                  <a:srgbClr val="000000"/>
                </a:solidFill>
                <a:latin typeface="Baloo" panose="020B0604020202020204" charset="0"/>
                <a:ea typeface="Hertical Smooth"/>
                <a:cs typeface="Baloo" panose="020B0604020202020204" charset="0"/>
                <a:sym typeface="Hertical Smooth"/>
              </a:rPr>
              <a:t>!</a:t>
            </a:r>
            <a:endParaRPr lang="en-US" sz="16236" dirty="0">
              <a:solidFill>
                <a:srgbClr val="000000"/>
              </a:solidFill>
              <a:latin typeface="Baloo" panose="020B0604020202020204" charset="0"/>
              <a:ea typeface="Hertical Smooth"/>
              <a:cs typeface="Baloo" panose="020B0604020202020204" charset="0"/>
              <a:sym typeface="Hertical Smooth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8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401052" y="940904"/>
            <a:ext cx="15867384" cy="1108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158995" lvl="1" indent="-1079497" algn="l">
              <a:lnSpc>
                <a:spcPts val="7699"/>
              </a:lnSpc>
              <a:buAutoNum type="arabicPeriod"/>
            </a:pPr>
            <a:r>
              <a:rPr lang="en-US" sz="9999">
                <a:solidFill>
                  <a:srgbClr val="FFDE59"/>
                </a:solidFill>
                <a:latin typeface="Baloo"/>
                <a:ea typeface="Baloo"/>
                <a:cs typeface="Baloo"/>
                <a:sym typeface="Baloo"/>
              </a:rPr>
              <a:t>Căng thẳng là gì?</a:t>
            </a:r>
          </a:p>
        </p:txBody>
      </p:sp>
      <p:sp>
        <p:nvSpPr>
          <p:cNvPr id="3" name="AutoShape 3"/>
          <p:cNvSpPr/>
          <p:nvPr/>
        </p:nvSpPr>
        <p:spPr>
          <a:xfrm>
            <a:off x="13273021" y="5166742"/>
            <a:ext cx="3986279" cy="0"/>
          </a:xfrm>
          <a:prstGeom prst="line">
            <a:avLst/>
          </a:prstGeom>
          <a:ln w="9525" cap="flat">
            <a:solidFill>
              <a:srgbClr val="4C4C4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 rot="-712060">
            <a:off x="422353" y="805344"/>
            <a:ext cx="1884105" cy="2487267"/>
          </a:xfrm>
          <a:custGeom>
            <a:avLst/>
            <a:gdLst/>
            <a:ahLst/>
            <a:cxnLst/>
            <a:rect l="l" t="t" r="r" b="b"/>
            <a:pathLst>
              <a:path w="1884105" h="2487267">
                <a:moveTo>
                  <a:pt x="0" y="0"/>
                </a:moveTo>
                <a:lnTo>
                  <a:pt x="1884105" y="0"/>
                </a:lnTo>
                <a:lnTo>
                  <a:pt x="1884105" y="2487268"/>
                </a:lnTo>
                <a:lnTo>
                  <a:pt x="0" y="24872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031251">
            <a:off x="16966069" y="983399"/>
            <a:ext cx="1291255" cy="1909435"/>
          </a:xfrm>
          <a:custGeom>
            <a:avLst/>
            <a:gdLst/>
            <a:ahLst/>
            <a:cxnLst/>
            <a:rect l="l" t="t" r="r" b="b"/>
            <a:pathLst>
              <a:path w="1291255" h="1909435">
                <a:moveTo>
                  <a:pt x="0" y="0"/>
                </a:moveTo>
                <a:lnTo>
                  <a:pt x="1291255" y="0"/>
                </a:lnTo>
                <a:lnTo>
                  <a:pt x="1291255" y="1909434"/>
                </a:lnTo>
                <a:lnTo>
                  <a:pt x="0" y="19094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382796" y="2289016"/>
            <a:ext cx="10905204" cy="7165173"/>
          </a:xfrm>
          <a:custGeom>
            <a:avLst/>
            <a:gdLst/>
            <a:ahLst/>
            <a:cxnLst/>
            <a:rect l="l" t="t" r="r" b="b"/>
            <a:pathLst>
              <a:path w="10905204" h="7165173">
                <a:moveTo>
                  <a:pt x="0" y="0"/>
                </a:moveTo>
                <a:lnTo>
                  <a:pt x="10905204" y="0"/>
                </a:lnTo>
                <a:lnTo>
                  <a:pt x="10905204" y="7165172"/>
                </a:lnTo>
                <a:lnTo>
                  <a:pt x="0" y="71651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1000"/>
            </a:blip>
            <a:stretch>
              <a:fillRect l="-770" r="-1462" b="-5027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820153" y="2721020"/>
            <a:ext cx="8822862" cy="7014175"/>
          </a:xfrm>
          <a:custGeom>
            <a:avLst/>
            <a:gdLst/>
            <a:ahLst/>
            <a:cxnLst/>
            <a:rect l="l" t="t" r="r" b="b"/>
            <a:pathLst>
              <a:path w="8822862" h="7014175">
                <a:moveTo>
                  <a:pt x="0" y="0"/>
                </a:moveTo>
                <a:lnTo>
                  <a:pt x="8822862" y="0"/>
                </a:lnTo>
                <a:lnTo>
                  <a:pt x="8822862" y="7014175"/>
                </a:lnTo>
                <a:lnTo>
                  <a:pt x="0" y="70141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7865852" y="3307364"/>
            <a:ext cx="9939092" cy="5309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30976" lvl="1" indent="-465488" algn="l">
              <a:lnSpc>
                <a:spcPts val="6856"/>
              </a:lnSpc>
              <a:buFont typeface="Arial"/>
              <a:buChar char="•"/>
            </a:pPr>
            <a:r>
              <a:rPr lang="en-US" sz="4312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Căng</a:t>
            </a:r>
            <a:r>
              <a:rPr lang="en-US" sz="4312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4312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thẳng</a:t>
            </a:r>
            <a:r>
              <a:rPr lang="en-US" sz="4312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4312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là</a:t>
            </a:r>
            <a:r>
              <a:rPr lang="en-US" sz="4312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4312" b="1" dirty="0" err="1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phản</a:t>
            </a:r>
            <a:r>
              <a:rPr lang="en-US" sz="4312" b="1" dirty="0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 </a:t>
            </a:r>
            <a:r>
              <a:rPr lang="en-US" sz="4312" b="1" dirty="0" err="1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ứng</a:t>
            </a:r>
            <a:r>
              <a:rPr lang="en-US" sz="4312" b="1" dirty="0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 </a:t>
            </a:r>
            <a:r>
              <a:rPr lang="en-US" sz="4312" b="1" dirty="0" err="1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tự</a:t>
            </a:r>
            <a:r>
              <a:rPr lang="en-US" sz="4312" b="1" dirty="0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 </a:t>
            </a:r>
            <a:r>
              <a:rPr lang="en-US" sz="4312" b="1" dirty="0" err="1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nhiên</a:t>
            </a:r>
            <a:r>
              <a:rPr lang="en-US" sz="4312" b="1" dirty="0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 </a:t>
            </a:r>
            <a:r>
              <a:rPr lang="en-US" sz="4312" b="1" dirty="0" err="1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của</a:t>
            </a:r>
            <a:r>
              <a:rPr lang="en-US" sz="4312" b="1" dirty="0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 </a:t>
            </a:r>
            <a:r>
              <a:rPr lang="en-US" sz="4312" b="1" dirty="0" err="1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cơ</a:t>
            </a:r>
            <a:r>
              <a:rPr lang="en-US" sz="4312" b="1" dirty="0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 </a:t>
            </a:r>
            <a:r>
              <a:rPr lang="en-US" sz="4312" b="1" dirty="0" err="1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thể</a:t>
            </a:r>
            <a:r>
              <a:rPr lang="en-US" sz="4312" dirty="0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4312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khi</a:t>
            </a:r>
            <a:r>
              <a:rPr lang="en-US" sz="4312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4312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có</a:t>
            </a:r>
            <a:r>
              <a:rPr lang="en-US" sz="4312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4312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bất</a:t>
            </a:r>
            <a:r>
              <a:rPr lang="en-US" sz="4312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4312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kỳ</a:t>
            </a:r>
            <a:r>
              <a:rPr lang="en-US" sz="4312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4312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sự</a:t>
            </a:r>
            <a:r>
              <a:rPr lang="en-US" sz="4312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4312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thay</a:t>
            </a:r>
            <a:r>
              <a:rPr lang="en-US" sz="4312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4312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đổi</a:t>
            </a:r>
            <a:r>
              <a:rPr lang="en-US" sz="4312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4312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nào</a:t>
            </a:r>
            <a:r>
              <a:rPr lang="en-US" sz="4312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--&gt; </a:t>
            </a:r>
            <a:r>
              <a:rPr lang="en-US" sz="4312" b="1" dirty="0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lo </a:t>
            </a:r>
            <a:r>
              <a:rPr lang="en-US" sz="4312" b="1" dirty="0" err="1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lắng</a:t>
            </a:r>
            <a:r>
              <a:rPr lang="en-US" sz="4312" b="1" dirty="0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, </a:t>
            </a:r>
            <a:r>
              <a:rPr lang="en-US" sz="4312" b="1" dirty="0" err="1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hồi</a:t>
            </a:r>
            <a:r>
              <a:rPr lang="en-US" sz="4312" b="1" dirty="0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 </a:t>
            </a:r>
            <a:r>
              <a:rPr lang="en-US" sz="4312" b="1" dirty="0" err="1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hộp</a:t>
            </a:r>
            <a:r>
              <a:rPr lang="en-US" sz="4312" b="1" dirty="0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 </a:t>
            </a:r>
            <a:r>
              <a:rPr lang="en-US" sz="4312" b="1" dirty="0" err="1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về</a:t>
            </a:r>
            <a:r>
              <a:rPr lang="en-US" sz="4312" b="1" dirty="0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 </a:t>
            </a:r>
            <a:r>
              <a:rPr lang="en-US" sz="4312" b="1" dirty="0" err="1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thể</a:t>
            </a:r>
            <a:r>
              <a:rPr lang="en-US" sz="4312" b="1" dirty="0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 </a:t>
            </a:r>
            <a:r>
              <a:rPr lang="en-US" sz="4312" b="1" dirty="0" err="1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chất</a:t>
            </a:r>
            <a:r>
              <a:rPr lang="en-US" sz="4312" b="1" dirty="0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, </a:t>
            </a:r>
            <a:r>
              <a:rPr lang="en-US" sz="4312" b="1" dirty="0" err="1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cảm</a:t>
            </a:r>
            <a:r>
              <a:rPr lang="en-US" sz="4312" b="1" dirty="0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 </a:t>
            </a:r>
            <a:r>
              <a:rPr lang="en-US" sz="4312" b="1" dirty="0" err="1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xúc</a:t>
            </a:r>
            <a:r>
              <a:rPr lang="en-US" sz="4312" b="1" dirty="0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, </a:t>
            </a:r>
            <a:r>
              <a:rPr lang="en-US" sz="4312" b="1" dirty="0" err="1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hoặc</a:t>
            </a:r>
            <a:r>
              <a:rPr lang="en-US" sz="4312" b="1" dirty="0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 </a:t>
            </a:r>
            <a:r>
              <a:rPr lang="en-US" sz="4312" b="1" dirty="0" err="1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tâm</a:t>
            </a:r>
            <a:r>
              <a:rPr lang="en-US" sz="4312" b="1" dirty="0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 </a:t>
            </a:r>
            <a:r>
              <a:rPr lang="en-US" sz="4312" b="1" dirty="0" err="1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lý</a:t>
            </a:r>
            <a:r>
              <a:rPr lang="en-US" sz="4312" b="1" dirty="0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.</a:t>
            </a:r>
          </a:p>
          <a:p>
            <a:pPr marL="930976" lvl="1" indent="-465488" algn="l">
              <a:lnSpc>
                <a:spcPts val="6856"/>
              </a:lnSpc>
              <a:buFont typeface="Arial"/>
              <a:buChar char="•"/>
            </a:pPr>
            <a:r>
              <a:rPr lang="en-US" sz="4312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4312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Xuất</a:t>
            </a:r>
            <a:r>
              <a:rPr lang="en-US" sz="4312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4312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phát</a:t>
            </a:r>
            <a:r>
              <a:rPr lang="en-US" sz="4312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4312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từ</a:t>
            </a:r>
            <a:r>
              <a:rPr lang="en-US" sz="4312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4312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học</a:t>
            </a:r>
            <a:r>
              <a:rPr lang="en-US" sz="4312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4312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tập</a:t>
            </a:r>
            <a:r>
              <a:rPr lang="en-US" sz="4312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, </a:t>
            </a:r>
            <a:r>
              <a:rPr lang="en-US" sz="4312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công</a:t>
            </a:r>
            <a:r>
              <a:rPr lang="en-US" sz="4312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4312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việc</a:t>
            </a:r>
            <a:r>
              <a:rPr lang="en-US" sz="4312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, </a:t>
            </a:r>
            <a:r>
              <a:rPr lang="en-US" sz="4312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cuộc</a:t>
            </a:r>
            <a:r>
              <a:rPr lang="en-US" sz="4312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4312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sống</a:t>
            </a:r>
            <a:r>
              <a:rPr lang="en-US" sz="4312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,...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8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273021" y="5166742"/>
            <a:ext cx="3986279" cy="0"/>
          </a:xfrm>
          <a:prstGeom prst="line">
            <a:avLst/>
          </a:prstGeom>
          <a:ln w="9525" cap="flat">
            <a:solidFill>
              <a:srgbClr val="4C4C4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6709684" y="1938116"/>
            <a:ext cx="11800928" cy="7753701"/>
          </a:xfrm>
          <a:custGeom>
            <a:avLst/>
            <a:gdLst/>
            <a:ahLst/>
            <a:cxnLst/>
            <a:rect l="l" t="t" r="r" b="b"/>
            <a:pathLst>
              <a:path w="11800928" h="7753701">
                <a:moveTo>
                  <a:pt x="0" y="0"/>
                </a:moveTo>
                <a:lnTo>
                  <a:pt x="11800927" y="0"/>
                </a:lnTo>
                <a:lnTo>
                  <a:pt x="11800927" y="7753701"/>
                </a:lnTo>
                <a:lnTo>
                  <a:pt x="0" y="7753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1000"/>
            </a:blip>
            <a:stretch>
              <a:fillRect l="-770" r="-1462" b="-5027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89712" y="1728787"/>
            <a:ext cx="7051041" cy="10247351"/>
            <a:chOff x="0" y="0"/>
            <a:chExt cx="9401388" cy="13663135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9401388" cy="8523542"/>
              <a:chOff x="0" y="0"/>
              <a:chExt cx="6967471" cy="6316889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401834" y="502604"/>
                <a:ext cx="6163804" cy="3738456"/>
              </a:xfrm>
              <a:custGeom>
                <a:avLst/>
                <a:gdLst/>
                <a:ahLst/>
                <a:cxnLst/>
                <a:rect l="l" t="t" r="r" b="b"/>
                <a:pathLst>
                  <a:path w="6163804" h="3738456">
                    <a:moveTo>
                      <a:pt x="639324" y="0"/>
                    </a:moveTo>
                    <a:lnTo>
                      <a:pt x="5524479" y="0"/>
                    </a:lnTo>
                    <a:cubicBezTo>
                      <a:pt x="5877568" y="0"/>
                      <a:pt x="6163803" y="286235"/>
                      <a:pt x="6163803" y="639324"/>
                    </a:cubicBezTo>
                    <a:lnTo>
                      <a:pt x="6163803" y="3099131"/>
                    </a:lnTo>
                    <a:cubicBezTo>
                      <a:pt x="6163803" y="3268691"/>
                      <a:pt x="6096446" y="3431305"/>
                      <a:pt x="5976550" y="3551202"/>
                    </a:cubicBezTo>
                    <a:cubicBezTo>
                      <a:pt x="5856653" y="3671099"/>
                      <a:pt x="5694038" y="3738456"/>
                      <a:pt x="5524479" y="3738456"/>
                    </a:cubicBezTo>
                    <a:lnTo>
                      <a:pt x="639324" y="3738456"/>
                    </a:lnTo>
                    <a:cubicBezTo>
                      <a:pt x="469765" y="3738456"/>
                      <a:pt x="307150" y="3671099"/>
                      <a:pt x="187253" y="3551202"/>
                    </a:cubicBezTo>
                    <a:cubicBezTo>
                      <a:pt x="67357" y="3431305"/>
                      <a:pt x="0" y="3268691"/>
                      <a:pt x="0" y="3099131"/>
                    </a:cubicBezTo>
                    <a:lnTo>
                      <a:pt x="0" y="639324"/>
                    </a:lnTo>
                    <a:cubicBezTo>
                      <a:pt x="0" y="469765"/>
                      <a:pt x="67357" y="307150"/>
                      <a:pt x="187253" y="187254"/>
                    </a:cubicBezTo>
                    <a:cubicBezTo>
                      <a:pt x="307150" y="67357"/>
                      <a:pt x="469765" y="0"/>
                      <a:pt x="639324" y="0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l="-6519" t="-44716" r="-135942" b="-121530"/>
                </a:stretch>
              </a:blipFill>
              <a:ln w="85725" cap="rnd">
                <a:solidFill>
                  <a:srgbClr val="DB9E7D"/>
                </a:solidFill>
                <a:prstDash val="solid"/>
                <a:round/>
              </a:ln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0" y="5003276"/>
              <a:ext cx="9401388" cy="8659859"/>
              <a:chOff x="0" y="0"/>
              <a:chExt cx="7282689" cy="670827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420013" y="533744"/>
                <a:ext cx="6442663" cy="3970083"/>
              </a:xfrm>
              <a:custGeom>
                <a:avLst/>
                <a:gdLst/>
                <a:ahLst/>
                <a:cxnLst/>
                <a:rect l="l" t="t" r="r" b="b"/>
                <a:pathLst>
                  <a:path w="6442663" h="3970083">
                    <a:moveTo>
                      <a:pt x="639324" y="0"/>
                    </a:moveTo>
                    <a:lnTo>
                      <a:pt x="5803338" y="0"/>
                    </a:lnTo>
                    <a:cubicBezTo>
                      <a:pt x="6156427" y="0"/>
                      <a:pt x="6442663" y="286235"/>
                      <a:pt x="6442663" y="639324"/>
                    </a:cubicBezTo>
                    <a:lnTo>
                      <a:pt x="6442663" y="3330759"/>
                    </a:lnTo>
                    <a:cubicBezTo>
                      <a:pt x="6442663" y="3500318"/>
                      <a:pt x="6375306" y="3662933"/>
                      <a:pt x="6255409" y="3782830"/>
                    </a:cubicBezTo>
                    <a:cubicBezTo>
                      <a:pt x="6135512" y="3902726"/>
                      <a:pt x="5972898" y="3970083"/>
                      <a:pt x="5803338" y="3970083"/>
                    </a:cubicBezTo>
                    <a:lnTo>
                      <a:pt x="639324" y="3970083"/>
                    </a:lnTo>
                    <a:cubicBezTo>
                      <a:pt x="286235" y="3970083"/>
                      <a:pt x="0" y="3683848"/>
                      <a:pt x="0" y="3330759"/>
                    </a:cubicBezTo>
                    <a:lnTo>
                      <a:pt x="0" y="639324"/>
                    </a:lnTo>
                    <a:cubicBezTo>
                      <a:pt x="0" y="469765"/>
                      <a:pt x="67357" y="307150"/>
                      <a:pt x="187254" y="187254"/>
                    </a:cubicBezTo>
                    <a:cubicBezTo>
                      <a:pt x="307150" y="67357"/>
                      <a:pt x="469765" y="0"/>
                      <a:pt x="639324" y="0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6519" t="-37405" r="-123467" b="-111167"/>
                </a:stretch>
              </a:blipFill>
              <a:ln w="85725" cap="rnd">
                <a:solidFill>
                  <a:srgbClr val="DB9E7D"/>
                </a:solidFill>
                <a:prstDash val="solid"/>
                <a:round/>
              </a:ln>
            </p:spPr>
          </p:sp>
        </p:grpSp>
      </p:grpSp>
      <p:sp>
        <p:nvSpPr>
          <p:cNvPr id="9" name="Freeform 9"/>
          <p:cNvSpPr/>
          <p:nvPr/>
        </p:nvSpPr>
        <p:spPr>
          <a:xfrm>
            <a:off x="16643159" y="808364"/>
            <a:ext cx="2050847" cy="2537130"/>
          </a:xfrm>
          <a:custGeom>
            <a:avLst/>
            <a:gdLst/>
            <a:ahLst/>
            <a:cxnLst/>
            <a:rect l="l" t="t" r="r" b="b"/>
            <a:pathLst>
              <a:path w="2050847" h="2537130">
                <a:moveTo>
                  <a:pt x="0" y="0"/>
                </a:moveTo>
                <a:lnTo>
                  <a:pt x="2050846" y="0"/>
                </a:lnTo>
                <a:lnTo>
                  <a:pt x="2050846" y="2537130"/>
                </a:lnTo>
                <a:lnTo>
                  <a:pt x="0" y="25371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8264407" y="2822271"/>
            <a:ext cx="8691480" cy="593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5"/>
              </a:lnSpc>
              <a:spcBef>
                <a:spcPct val="0"/>
              </a:spcBef>
            </a:pPr>
            <a:r>
              <a:rPr lang="en-US" sz="3503" b="1" spc="-140" dirty="0" err="1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Mối</a:t>
            </a:r>
            <a:r>
              <a:rPr lang="en-US" sz="3503" b="1" spc="-140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 </a:t>
            </a:r>
            <a:r>
              <a:rPr lang="en-US" sz="3503" b="1" spc="-140" dirty="0" err="1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quan</a:t>
            </a:r>
            <a:r>
              <a:rPr lang="en-US" sz="3503" b="1" spc="-140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 </a:t>
            </a:r>
            <a:r>
              <a:rPr lang="en-US" sz="3503" b="1" spc="-140" dirty="0" err="1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hệ</a:t>
            </a:r>
            <a:r>
              <a:rPr lang="en-US" sz="3503" b="1" spc="-140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 </a:t>
            </a:r>
            <a:r>
              <a:rPr lang="en-US" sz="3503" b="1" spc="-140" dirty="0" err="1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giữa</a:t>
            </a:r>
            <a:r>
              <a:rPr lang="en-US" sz="3503" b="1" spc="-140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 </a:t>
            </a:r>
            <a:r>
              <a:rPr lang="en-US" sz="3503" b="1" spc="-140" dirty="0" err="1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căng</a:t>
            </a:r>
            <a:r>
              <a:rPr lang="en-US" sz="3503" b="1" spc="-140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 </a:t>
            </a:r>
            <a:r>
              <a:rPr lang="en-US" sz="3503" b="1" spc="-140" dirty="0" err="1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thẳng</a:t>
            </a:r>
            <a:r>
              <a:rPr lang="en-US" sz="3503" b="1" spc="-140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 </a:t>
            </a:r>
            <a:r>
              <a:rPr lang="en-US" sz="3503" b="1" spc="-140" dirty="0" err="1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và</a:t>
            </a:r>
            <a:r>
              <a:rPr lang="en-US" sz="3503" b="1" spc="-140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 </a:t>
            </a:r>
            <a:r>
              <a:rPr lang="en-US" sz="3503" b="1" spc="-140" dirty="0" err="1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bạo</a:t>
            </a:r>
            <a:r>
              <a:rPr lang="en-US" sz="3503" b="1" spc="-140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 </a:t>
            </a:r>
            <a:r>
              <a:rPr lang="en-US" sz="3503" b="1" spc="-140" dirty="0" err="1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lực</a:t>
            </a:r>
            <a:r>
              <a:rPr lang="en-US" sz="3503" b="1" spc="-140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 </a:t>
            </a:r>
            <a:r>
              <a:rPr lang="en-US" sz="3503" b="1" spc="-140" dirty="0" err="1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là</a:t>
            </a:r>
            <a:r>
              <a:rPr lang="en-US" sz="3503" b="1" spc="-140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 </a:t>
            </a:r>
            <a:r>
              <a:rPr lang="en-US" sz="3503" b="1" spc="-140" dirty="0" err="1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gì</a:t>
            </a:r>
            <a:r>
              <a:rPr lang="en-US" sz="3503" b="1" spc="-140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610896" y="8201381"/>
            <a:ext cx="9270028" cy="1056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9"/>
              </a:lnSpc>
              <a:spcBef>
                <a:spcPct val="0"/>
              </a:spcBef>
            </a:pPr>
            <a:r>
              <a:rPr lang="en-US" sz="3064" b="1" spc="-122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👉 Căng thẳng chỉ là yếu tố góp phần, không phải nguyên nhân duy nhất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848662" y="3432777"/>
            <a:ext cx="8794497" cy="1962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just">
              <a:lnSpc>
                <a:spcPts val="5088"/>
              </a:lnSpc>
              <a:buFont typeface="Arial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Căng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thẳng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200" b="1" dirty="0" err="1">
                <a:solidFill>
                  <a:srgbClr val="345D83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không</a:t>
            </a:r>
            <a:r>
              <a:rPr lang="en-US" sz="3200" b="1" dirty="0">
                <a:solidFill>
                  <a:srgbClr val="345D83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 </a:t>
            </a:r>
            <a:r>
              <a:rPr lang="en-US" sz="3200" b="1" dirty="0" err="1">
                <a:solidFill>
                  <a:srgbClr val="345D83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trực</a:t>
            </a:r>
            <a:r>
              <a:rPr lang="en-US" sz="3200" b="1" dirty="0">
                <a:solidFill>
                  <a:srgbClr val="345D83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 </a:t>
            </a:r>
            <a:r>
              <a:rPr lang="en-US" sz="3200" b="1" dirty="0" err="1">
                <a:solidFill>
                  <a:srgbClr val="345D83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tiếp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gây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ra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bạo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lực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nhưng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thể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tăng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nguy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cơ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xảy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ra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bạo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lực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nếu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200" b="1" dirty="0" err="1">
                <a:solidFill>
                  <a:srgbClr val="345D83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không</a:t>
            </a:r>
            <a:r>
              <a:rPr lang="en-US" sz="3200" b="1" dirty="0">
                <a:solidFill>
                  <a:srgbClr val="345D83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 </a:t>
            </a:r>
            <a:r>
              <a:rPr lang="en-US" sz="3200" b="1" dirty="0" err="1">
                <a:solidFill>
                  <a:srgbClr val="345D83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được</a:t>
            </a:r>
            <a:r>
              <a:rPr lang="en-US" sz="3200" b="1" dirty="0">
                <a:solidFill>
                  <a:srgbClr val="345D83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 </a:t>
            </a:r>
            <a:r>
              <a:rPr lang="en-US" sz="3200" b="1" dirty="0" err="1">
                <a:solidFill>
                  <a:srgbClr val="345D83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kiểm</a:t>
            </a:r>
            <a:r>
              <a:rPr lang="en-US" sz="3200" b="1" dirty="0">
                <a:solidFill>
                  <a:srgbClr val="345D83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 </a:t>
            </a:r>
            <a:r>
              <a:rPr lang="en-US" sz="3200" b="1" dirty="0" err="1">
                <a:solidFill>
                  <a:srgbClr val="345D83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soát</a:t>
            </a:r>
            <a:r>
              <a:rPr lang="en-US" sz="3200" dirty="0">
                <a:solidFill>
                  <a:srgbClr val="345D83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942394" y="5388831"/>
            <a:ext cx="8794497" cy="3270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just">
              <a:lnSpc>
                <a:spcPts val="5088"/>
              </a:lnSpc>
              <a:buFont typeface="Arial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Nguyên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nhân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chính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bạo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lực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:</a:t>
            </a:r>
          </a:p>
          <a:p>
            <a:pPr algn="just">
              <a:lnSpc>
                <a:spcPts val="5088"/>
              </a:lnSpc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     +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mất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cân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bằng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quyền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lực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ea typeface="Canva Sans"/>
              <a:cs typeface="Arial" panose="020B0604020202020204" pitchFamily="34" charset="0"/>
              <a:sym typeface="Canva Sans"/>
            </a:endParaRPr>
          </a:p>
          <a:p>
            <a:pPr algn="just">
              <a:lnSpc>
                <a:spcPts val="5088"/>
              </a:lnSpc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     +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Áp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lực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xã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hội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vai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trò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giới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ea typeface="Canva Sans"/>
              <a:cs typeface="Arial" panose="020B0604020202020204" pitchFamily="34" charset="0"/>
              <a:sym typeface="Canva Sans"/>
            </a:endParaRPr>
          </a:p>
          <a:p>
            <a:pPr algn="just">
              <a:lnSpc>
                <a:spcPts val="5088"/>
              </a:lnSpc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     +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xung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đột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không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được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giải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quyết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ea typeface="Canva Sans"/>
              <a:cs typeface="Arial" panose="020B0604020202020204" pitchFamily="34" charset="0"/>
              <a:sym typeface="Canva Sans"/>
            </a:endParaRPr>
          </a:p>
          <a:p>
            <a:pPr algn="just">
              <a:lnSpc>
                <a:spcPts val="5088"/>
              </a:lnSpc>
            </a:pPr>
            <a:endParaRPr lang="en-US" sz="3200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3002910" y="830042"/>
            <a:ext cx="15867384" cy="1108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158995" lvl="1" indent="-1079497" algn="l">
              <a:lnSpc>
                <a:spcPts val="7699"/>
              </a:lnSpc>
              <a:buAutoNum type="arabicPeriod"/>
            </a:pPr>
            <a:r>
              <a:rPr lang="en-US" sz="9999">
                <a:solidFill>
                  <a:srgbClr val="FFDE59"/>
                </a:solidFill>
                <a:latin typeface="Baloo"/>
                <a:ea typeface="Baloo"/>
                <a:cs typeface="Baloo"/>
                <a:sym typeface="Baloo"/>
              </a:rPr>
              <a:t>Căng thẳng là gì?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8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09383" y="2043991"/>
            <a:ext cx="12164017" cy="7366709"/>
          </a:xfrm>
          <a:custGeom>
            <a:avLst/>
            <a:gdLst/>
            <a:ahLst/>
            <a:cxnLst/>
            <a:rect l="l" t="t" r="r" b="b"/>
            <a:pathLst>
              <a:path w="12505092" h="7589127">
                <a:moveTo>
                  <a:pt x="0" y="0"/>
                </a:moveTo>
                <a:lnTo>
                  <a:pt x="12505093" y="0"/>
                </a:lnTo>
                <a:lnTo>
                  <a:pt x="12505093" y="7589127"/>
                </a:lnTo>
                <a:lnTo>
                  <a:pt x="0" y="75891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1000"/>
            </a:blip>
            <a:stretch>
              <a:fillRect l="-759" t="-8254" b="-381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779016" y="-2398037"/>
            <a:ext cx="8320104" cy="8320104"/>
          </a:xfrm>
          <a:custGeom>
            <a:avLst/>
            <a:gdLst/>
            <a:ahLst/>
            <a:cxnLst/>
            <a:rect l="l" t="t" r="r" b="b"/>
            <a:pathLst>
              <a:path w="8320104" h="8320104">
                <a:moveTo>
                  <a:pt x="0" y="0"/>
                </a:moveTo>
                <a:lnTo>
                  <a:pt x="8320104" y="0"/>
                </a:lnTo>
                <a:lnTo>
                  <a:pt x="8320104" y="8320104"/>
                </a:lnTo>
                <a:lnTo>
                  <a:pt x="0" y="83201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545336" y="809625"/>
            <a:ext cx="8320104" cy="8320104"/>
          </a:xfrm>
          <a:custGeom>
            <a:avLst/>
            <a:gdLst/>
            <a:ahLst/>
            <a:cxnLst/>
            <a:rect l="l" t="t" r="r" b="b"/>
            <a:pathLst>
              <a:path w="8320104" h="8320104">
                <a:moveTo>
                  <a:pt x="0" y="0"/>
                </a:moveTo>
                <a:lnTo>
                  <a:pt x="8320104" y="0"/>
                </a:lnTo>
                <a:lnTo>
                  <a:pt x="8320104" y="8320104"/>
                </a:lnTo>
                <a:lnTo>
                  <a:pt x="0" y="83201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426488" y="2413556"/>
            <a:ext cx="10870882" cy="1292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6"/>
              </a:lnSpc>
              <a:spcBef>
                <a:spcPct val="0"/>
              </a:spcBef>
            </a:pPr>
            <a:r>
              <a:rPr lang="en-US" sz="3761" b="1" spc="-15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Một số cách sử dụng ngôn ngữ cơ thể giúp giảm căng thẳng và tránh xung đột: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029200" y="4000500"/>
            <a:ext cx="10535024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3134" lvl="1" indent="-366567" algn="l">
              <a:lnSpc>
                <a:spcPts val="5399"/>
              </a:lnSpc>
              <a:buFont typeface="Arial"/>
              <a:buChar char="•"/>
            </a:pPr>
            <a:r>
              <a:rPr lang="en-US" sz="3395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Giữ</a:t>
            </a:r>
            <a:r>
              <a:rPr lang="en-US" sz="3395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395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tư</a:t>
            </a:r>
            <a:r>
              <a:rPr lang="en-US" sz="3395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395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thế</a:t>
            </a:r>
            <a:r>
              <a:rPr lang="en-US" sz="3395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395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thẳng</a:t>
            </a:r>
            <a:r>
              <a:rPr lang="en-US" sz="3395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, </a:t>
            </a:r>
            <a:r>
              <a:rPr lang="en-US" sz="3395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bình</a:t>
            </a:r>
            <a:r>
              <a:rPr lang="en-US" sz="3395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395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tĩnh</a:t>
            </a:r>
            <a:endParaRPr lang="en-US" sz="3395" dirty="0">
              <a:solidFill>
                <a:srgbClr val="000000"/>
              </a:solidFill>
              <a:latin typeface="Arial" panose="020B0604020202020204" pitchFamily="34" charset="0"/>
              <a:ea typeface="Canva Sans"/>
              <a:cs typeface="Arial" panose="020B0604020202020204" pitchFamily="34" charset="0"/>
              <a:sym typeface="Canva Sans"/>
            </a:endParaRPr>
          </a:p>
          <a:p>
            <a:pPr marL="733134" lvl="1" indent="-366567" algn="l">
              <a:lnSpc>
                <a:spcPts val="5399"/>
              </a:lnSpc>
              <a:buFont typeface="Arial"/>
              <a:buChar char="•"/>
            </a:pPr>
            <a:r>
              <a:rPr lang="en-US" sz="3395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Không</a:t>
            </a:r>
            <a:r>
              <a:rPr lang="en-US" sz="3395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395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khoanh</a:t>
            </a:r>
            <a:r>
              <a:rPr lang="en-US" sz="3395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395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tay</a:t>
            </a:r>
            <a:r>
              <a:rPr lang="en-US" sz="3395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, </a:t>
            </a:r>
            <a:r>
              <a:rPr lang="en-US" sz="3395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không</a:t>
            </a:r>
            <a:r>
              <a:rPr lang="en-US" sz="3395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395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thể</a:t>
            </a:r>
            <a:r>
              <a:rPr lang="en-US" sz="3395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395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hiện</a:t>
            </a:r>
            <a:r>
              <a:rPr lang="en-US" sz="3395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395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thái</a:t>
            </a:r>
            <a:r>
              <a:rPr lang="en-US" sz="3395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395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độ</a:t>
            </a:r>
            <a:r>
              <a:rPr lang="en-US" sz="3395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395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chống</a:t>
            </a:r>
            <a:r>
              <a:rPr lang="en-US" sz="3395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395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đối</a:t>
            </a:r>
            <a:endParaRPr lang="en-US" sz="3395" dirty="0">
              <a:solidFill>
                <a:srgbClr val="000000"/>
              </a:solidFill>
              <a:latin typeface="Arial" panose="020B0604020202020204" pitchFamily="34" charset="0"/>
              <a:ea typeface="Canva Sans"/>
              <a:cs typeface="Arial" panose="020B0604020202020204" pitchFamily="34" charset="0"/>
              <a:sym typeface="Canva Sans"/>
            </a:endParaRPr>
          </a:p>
          <a:p>
            <a:pPr marL="733134" lvl="1" indent="-366567" algn="l">
              <a:lnSpc>
                <a:spcPts val="5399"/>
              </a:lnSpc>
              <a:buFont typeface="Arial"/>
              <a:buChar char="•"/>
            </a:pPr>
            <a:r>
              <a:rPr lang="en-US" sz="3395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Giữ</a:t>
            </a:r>
            <a:r>
              <a:rPr lang="en-US" sz="3395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395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khoảng</a:t>
            </a:r>
            <a:r>
              <a:rPr lang="en-US" sz="3395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395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cách</a:t>
            </a:r>
            <a:r>
              <a:rPr lang="en-US" sz="3395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395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phù</a:t>
            </a:r>
            <a:r>
              <a:rPr lang="en-US" sz="3395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395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hợp</a:t>
            </a:r>
            <a:endParaRPr lang="en-US" sz="3395" dirty="0">
              <a:solidFill>
                <a:srgbClr val="000000"/>
              </a:solidFill>
              <a:latin typeface="Arial" panose="020B0604020202020204" pitchFamily="34" charset="0"/>
              <a:ea typeface="Canva Sans"/>
              <a:cs typeface="Arial" panose="020B0604020202020204" pitchFamily="34" charset="0"/>
              <a:sym typeface="Canva San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181600" y="6362700"/>
            <a:ext cx="8882808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315"/>
              </a:lnSpc>
            </a:pPr>
            <a:endParaRPr dirty="0"/>
          </a:p>
          <a:p>
            <a:pPr algn="just">
              <a:lnSpc>
                <a:spcPts val="4315"/>
              </a:lnSpc>
            </a:pPr>
            <a:r>
              <a:rPr lang="en-US" sz="2714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👉 </a:t>
            </a:r>
            <a:r>
              <a:rPr lang="en-US" sz="2714" b="1" dirty="0" err="1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Những</a:t>
            </a:r>
            <a:r>
              <a:rPr lang="en-US" sz="2714" b="1" dirty="0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 </a:t>
            </a:r>
            <a:r>
              <a:rPr lang="en-US" sz="2714" b="1" dirty="0" err="1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hành</a:t>
            </a:r>
            <a:r>
              <a:rPr lang="en-US" sz="2714" b="1" dirty="0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 </a:t>
            </a:r>
            <a:r>
              <a:rPr lang="en-US" sz="2714" b="1" dirty="0" err="1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động</a:t>
            </a:r>
            <a:r>
              <a:rPr lang="en-US" sz="2714" b="1" dirty="0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 </a:t>
            </a:r>
            <a:r>
              <a:rPr lang="en-US" sz="2714" b="1" dirty="0" err="1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này</a:t>
            </a:r>
            <a:r>
              <a:rPr lang="en-US" sz="2714" b="1" dirty="0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 </a:t>
            </a:r>
            <a:r>
              <a:rPr lang="en-US" sz="2714" b="1" dirty="0" err="1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giúp</a:t>
            </a:r>
            <a:r>
              <a:rPr lang="en-US" sz="2714" b="1" dirty="0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 </a:t>
            </a:r>
            <a:r>
              <a:rPr lang="en-US" sz="2714" b="1" dirty="0" err="1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đối</a:t>
            </a:r>
            <a:r>
              <a:rPr lang="en-US" sz="2714" b="1" dirty="0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 </a:t>
            </a:r>
            <a:r>
              <a:rPr lang="en-US" sz="2714" b="1" dirty="0" err="1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phương</a:t>
            </a:r>
            <a:r>
              <a:rPr lang="en-US" sz="2714" b="1" dirty="0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 </a:t>
            </a:r>
            <a:r>
              <a:rPr lang="en-US" sz="2714" b="1" dirty="0" err="1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cảm</a:t>
            </a:r>
            <a:r>
              <a:rPr lang="en-US" sz="2714" b="1" dirty="0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 </a:t>
            </a:r>
            <a:r>
              <a:rPr lang="en-US" sz="2714" b="1" dirty="0" err="1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thấy</a:t>
            </a:r>
            <a:r>
              <a:rPr lang="en-US" sz="2714" b="1" dirty="0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 an </a:t>
            </a:r>
            <a:r>
              <a:rPr lang="en-US" sz="2714" b="1" dirty="0" err="1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toàn</a:t>
            </a:r>
            <a:r>
              <a:rPr lang="en-US" sz="2714" b="1" dirty="0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 </a:t>
            </a:r>
            <a:r>
              <a:rPr lang="en-US" sz="2714" b="1" dirty="0" err="1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và</a:t>
            </a:r>
            <a:r>
              <a:rPr lang="en-US" sz="2714" b="1" dirty="0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 </a:t>
            </a:r>
            <a:r>
              <a:rPr lang="en-US" sz="2714" b="1" dirty="0" err="1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giảm</a:t>
            </a:r>
            <a:r>
              <a:rPr lang="en-US" sz="2714" b="1" dirty="0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 </a:t>
            </a:r>
            <a:r>
              <a:rPr lang="en-US" sz="2714" b="1" dirty="0" err="1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nguy</a:t>
            </a:r>
            <a:r>
              <a:rPr lang="en-US" sz="2714" b="1" dirty="0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 </a:t>
            </a:r>
            <a:r>
              <a:rPr lang="en-US" sz="2714" b="1" dirty="0" err="1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cơ</a:t>
            </a:r>
            <a:r>
              <a:rPr lang="en-US" sz="2714" b="1" dirty="0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 </a:t>
            </a:r>
            <a:r>
              <a:rPr lang="en-US" sz="2714" b="1" dirty="0" err="1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leo</a:t>
            </a:r>
            <a:r>
              <a:rPr lang="en-US" sz="2714" b="1" dirty="0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 </a:t>
            </a:r>
            <a:r>
              <a:rPr lang="en-US" sz="2714" b="1" dirty="0" err="1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thang</a:t>
            </a:r>
            <a:r>
              <a:rPr lang="en-US" sz="2714" b="1" dirty="0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 </a:t>
            </a:r>
            <a:r>
              <a:rPr lang="en-US" sz="2714" b="1" dirty="0" err="1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xung</a:t>
            </a:r>
            <a:r>
              <a:rPr lang="en-US" sz="2714" b="1" dirty="0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 </a:t>
            </a:r>
            <a:r>
              <a:rPr lang="en-US" sz="2714" b="1" dirty="0" err="1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đột</a:t>
            </a:r>
            <a:r>
              <a:rPr lang="en-US" sz="2714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</a:t>
            </a:r>
            <a:r>
              <a:rPr lang="en-US" sz="2714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</a:p>
        </p:txBody>
      </p:sp>
      <p:sp>
        <p:nvSpPr>
          <p:cNvPr id="8" name="Freeform 8"/>
          <p:cNvSpPr/>
          <p:nvPr/>
        </p:nvSpPr>
        <p:spPr>
          <a:xfrm flipH="1">
            <a:off x="13948739" y="3813368"/>
            <a:ext cx="5382257" cy="5444932"/>
          </a:xfrm>
          <a:custGeom>
            <a:avLst/>
            <a:gdLst/>
            <a:ahLst/>
            <a:cxnLst/>
            <a:rect l="l" t="t" r="r" b="b"/>
            <a:pathLst>
              <a:path w="5382257" h="5444932">
                <a:moveTo>
                  <a:pt x="5382257" y="0"/>
                </a:moveTo>
                <a:lnTo>
                  <a:pt x="0" y="0"/>
                </a:lnTo>
                <a:lnTo>
                  <a:pt x="0" y="5444932"/>
                </a:lnTo>
                <a:lnTo>
                  <a:pt x="5382257" y="5444932"/>
                </a:lnTo>
                <a:lnTo>
                  <a:pt x="5382257" y="0"/>
                </a:lnTo>
                <a:close/>
              </a:path>
            </a:pathLst>
          </a:custGeom>
          <a:blipFill>
            <a:blip r:embed="rId5"/>
            <a:stretch>
              <a:fillRect r="-3891"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-711703" y="4422807"/>
            <a:ext cx="6795096" cy="5497850"/>
          </a:xfrm>
          <a:custGeom>
            <a:avLst/>
            <a:gdLst/>
            <a:ahLst/>
            <a:cxnLst/>
            <a:rect l="l" t="t" r="r" b="b"/>
            <a:pathLst>
              <a:path w="6795096" h="5497850">
                <a:moveTo>
                  <a:pt x="6795096" y="0"/>
                </a:moveTo>
                <a:lnTo>
                  <a:pt x="0" y="0"/>
                </a:lnTo>
                <a:lnTo>
                  <a:pt x="0" y="5497850"/>
                </a:lnTo>
                <a:lnTo>
                  <a:pt x="6795096" y="5497850"/>
                </a:lnTo>
                <a:lnTo>
                  <a:pt x="679509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243959" y="860085"/>
            <a:ext cx="15867384" cy="1108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158995" lvl="1" indent="-1079497" algn="l">
              <a:lnSpc>
                <a:spcPts val="7699"/>
              </a:lnSpc>
              <a:buAutoNum type="arabicPeriod"/>
            </a:pPr>
            <a:r>
              <a:rPr lang="en-US" sz="9999">
                <a:solidFill>
                  <a:srgbClr val="FFDE59"/>
                </a:solidFill>
                <a:latin typeface="Baloo"/>
                <a:ea typeface="Baloo"/>
                <a:cs typeface="Baloo"/>
                <a:sym typeface="Baloo"/>
              </a:rPr>
              <a:t>Căng thẳng là gì?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5263565" y="414018"/>
            <a:ext cx="10421505" cy="614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35"/>
              </a:lnSpc>
            </a:pPr>
            <a:r>
              <a:rPr lang="en-US" sz="550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Hình 1: Căng thẳng là gì?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3" t="6147" r="20051" b="7065"/>
          <a:stretch/>
        </p:blipFill>
        <p:spPr>
          <a:xfrm rot="16200000">
            <a:off x="4572001" y="-2628900"/>
            <a:ext cx="9052560" cy="163677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8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2400" y="2400300"/>
            <a:ext cx="9460894" cy="6693462"/>
          </a:xfrm>
          <a:custGeom>
            <a:avLst/>
            <a:gdLst/>
            <a:ahLst/>
            <a:cxnLst/>
            <a:rect l="l" t="t" r="r" b="b"/>
            <a:pathLst>
              <a:path w="9460894" h="6305050">
                <a:moveTo>
                  <a:pt x="0" y="0"/>
                </a:moveTo>
                <a:lnTo>
                  <a:pt x="9460894" y="0"/>
                </a:lnTo>
                <a:lnTo>
                  <a:pt x="9460894" y="6305050"/>
                </a:lnTo>
                <a:lnTo>
                  <a:pt x="0" y="63050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1000"/>
            </a:blip>
            <a:stretch>
              <a:fillRect l="-6800" r="-25110" b="-3360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779016" y="-2398037"/>
            <a:ext cx="8320104" cy="8320104"/>
          </a:xfrm>
          <a:custGeom>
            <a:avLst/>
            <a:gdLst/>
            <a:ahLst/>
            <a:cxnLst/>
            <a:rect l="l" t="t" r="r" b="b"/>
            <a:pathLst>
              <a:path w="8320104" h="8320104">
                <a:moveTo>
                  <a:pt x="0" y="0"/>
                </a:moveTo>
                <a:lnTo>
                  <a:pt x="8320104" y="0"/>
                </a:lnTo>
                <a:lnTo>
                  <a:pt x="8320104" y="8320104"/>
                </a:lnTo>
                <a:lnTo>
                  <a:pt x="0" y="83201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304067" y="2705100"/>
            <a:ext cx="8983933" cy="6382711"/>
          </a:xfrm>
          <a:custGeom>
            <a:avLst/>
            <a:gdLst/>
            <a:ahLst/>
            <a:cxnLst/>
            <a:rect l="l" t="t" r="r" b="b"/>
            <a:pathLst>
              <a:path w="8983933" h="5994299">
                <a:moveTo>
                  <a:pt x="0" y="0"/>
                </a:moveTo>
                <a:lnTo>
                  <a:pt x="8983933" y="0"/>
                </a:lnTo>
                <a:lnTo>
                  <a:pt x="8983933" y="5994299"/>
                </a:lnTo>
                <a:lnTo>
                  <a:pt x="0" y="59942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234" r="-7627" b="-19761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84428" y="235021"/>
            <a:ext cx="17719144" cy="1949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25" lvl="1" algn="ctr">
              <a:lnSpc>
                <a:spcPts val="7559"/>
              </a:lnSpc>
              <a:spcBef>
                <a:spcPct val="0"/>
              </a:spcBef>
            </a:pPr>
            <a:r>
              <a:rPr lang="en-US" sz="5399" dirty="0" smtClean="0">
                <a:solidFill>
                  <a:srgbClr val="FFDE59"/>
                </a:solidFill>
                <a:latin typeface="Baloo"/>
                <a:ea typeface="Baloo"/>
                <a:cs typeface="Baloo"/>
                <a:sym typeface="Baloo"/>
              </a:rPr>
              <a:t>2. TÁC </a:t>
            </a:r>
            <a:r>
              <a:rPr lang="en-US" sz="5399" dirty="0">
                <a:solidFill>
                  <a:srgbClr val="FFDE59"/>
                </a:solidFill>
                <a:latin typeface="Baloo"/>
                <a:ea typeface="Baloo"/>
                <a:cs typeface="Baloo"/>
                <a:sym typeface="Baloo"/>
              </a:rPr>
              <a:t>ĐỘNG CỦA CĂNG THẲNG VÀ HỆ THỐNG HỖ TRỢ ĐỂ GIẢI QUYẾT CĂNG THẲNG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62000" y="3543300"/>
            <a:ext cx="7772400" cy="1885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5"/>
              </a:lnSpc>
            </a:pPr>
            <a:r>
              <a:rPr lang="en-US" sz="3503" b="1" spc="-140" dirty="0" err="1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Một</a:t>
            </a:r>
            <a:r>
              <a:rPr lang="en-US" sz="3503" b="1" spc="-140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 </a:t>
            </a:r>
            <a:r>
              <a:rPr lang="en-US" sz="3503" b="1" spc="-140" dirty="0" err="1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số</a:t>
            </a:r>
            <a:r>
              <a:rPr lang="en-US" sz="3503" b="1" spc="-140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 </a:t>
            </a:r>
            <a:r>
              <a:rPr lang="en-US" sz="3503" b="1" spc="-140" dirty="0" err="1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tác</a:t>
            </a:r>
            <a:r>
              <a:rPr lang="en-US" sz="3503" b="1" spc="-140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 </a:t>
            </a:r>
            <a:r>
              <a:rPr lang="en-US" sz="3503" b="1" spc="-140" dirty="0" err="1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động</a:t>
            </a:r>
            <a:r>
              <a:rPr lang="en-US" sz="3503" b="1" spc="-140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 </a:t>
            </a:r>
            <a:r>
              <a:rPr lang="en-US" sz="3503" b="1" spc="-140" dirty="0" err="1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phổ</a:t>
            </a:r>
            <a:r>
              <a:rPr lang="en-US" sz="3503" b="1" spc="-140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 </a:t>
            </a:r>
            <a:r>
              <a:rPr lang="en-US" sz="3503" b="1" spc="-140" dirty="0" err="1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biến</a:t>
            </a:r>
            <a:r>
              <a:rPr lang="en-US" sz="3503" b="1" spc="-140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 </a:t>
            </a:r>
            <a:r>
              <a:rPr lang="en-US" sz="3503" b="1" spc="-140" dirty="0" err="1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dẫn</a:t>
            </a:r>
            <a:r>
              <a:rPr lang="en-US" sz="3503" b="1" spc="-140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 </a:t>
            </a:r>
            <a:r>
              <a:rPr lang="en-US" sz="3503" b="1" spc="-140" dirty="0" err="1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dến</a:t>
            </a:r>
            <a:r>
              <a:rPr lang="en-US" sz="3503" b="1" spc="-140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 </a:t>
            </a:r>
            <a:r>
              <a:rPr lang="en-US" sz="3503" b="1" spc="-140" dirty="0" err="1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căng</a:t>
            </a:r>
            <a:r>
              <a:rPr lang="en-US" sz="3503" b="1" spc="-140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 </a:t>
            </a:r>
            <a:r>
              <a:rPr lang="en-US" sz="3503" b="1" spc="-140" dirty="0" err="1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thẳng</a:t>
            </a:r>
            <a:r>
              <a:rPr lang="en-US" sz="3503" b="1" spc="-140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 </a:t>
            </a:r>
            <a:r>
              <a:rPr lang="en-US" sz="3503" b="1" spc="-140" dirty="0" err="1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như</a:t>
            </a:r>
            <a:r>
              <a:rPr lang="en-US" sz="3503" b="1" spc="-140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:</a:t>
            </a:r>
          </a:p>
          <a:p>
            <a:pPr algn="ctr">
              <a:lnSpc>
                <a:spcPts val="4905"/>
              </a:lnSpc>
              <a:spcBef>
                <a:spcPct val="0"/>
              </a:spcBef>
            </a:pPr>
            <a:endParaRPr lang="en-US" sz="3503" b="1" spc="-140" dirty="0">
              <a:solidFill>
                <a:srgbClr val="000000"/>
              </a:solidFill>
              <a:latin typeface="Roca Two Bold"/>
              <a:ea typeface="Roca Two Bold"/>
              <a:cs typeface="Roca Two Bold"/>
              <a:sym typeface="Roca Two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38200" y="4762500"/>
            <a:ext cx="7549217" cy="1731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1897" lvl="1" indent="-305949" algn="l">
              <a:lnSpc>
                <a:spcPts val="4506"/>
              </a:lnSpc>
              <a:buFont typeface="Arial"/>
              <a:buChar char="•"/>
            </a:pPr>
            <a:r>
              <a:rPr lang="en-US" sz="283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Vấn</a:t>
            </a:r>
            <a:r>
              <a:rPr lang="en-US" sz="283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283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đề</a:t>
            </a:r>
            <a:r>
              <a:rPr lang="en-US" sz="283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283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sức</a:t>
            </a:r>
            <a:r>
              <a:rPr lang="en-US" sz="283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283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khỏe</a:t>
            </a:r>
            <a:r>
              <a:rPr lang="en-US" sz="283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283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như</a:t>
            </a:r>
            <a:r>
              <a:rPr lang="en-US" sz="283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283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bệnh</a:t>
            </a:r>
            <a:r>
              <a:rPr lang="en-US" sz="283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283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tim</a:t>
            </a:r>
            <a:r>
              <a:rPr lang="en-US" sz="283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, </a:t>
            </a:r>
            <a:r>
              <a:rPr lang="en-US" sz="283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sức</a:t>
            </a:r>
            <a:r>
              <a:rPr lang="en-US" sz="283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283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khỏe</a:t>
            </a:r>
            <a:r>
              <a:rPr lang="en-US" sz="283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283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tinh</a:t>
            </a:r>
            <a:r>
              <a:rPr lang="en-US" sz="283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283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thần</a:t>
            </a:r>
            <a:endParaRPr lang="en-US" sz="2830" dirty="0">
              <a:solidFill>
                <a:srgbClr val="000000"/>
              </a:solidFill>
              <a:latin typeface="Arial" panose="020B0604020202020204" pitchFamily="34" charset="0"/>
              <a:ea typeface="Canva Sans"/>
              <a:cs typeface="Arial" panose="020B0604020202020204" pitchFamily="34" charset="0"/>
              <a:sym typeface="Canva Sans"/>
            </a:endParaRPr>
          </a:p>
          <a:p>
            <a:pPr marL="611897" lvl="1" indent="-305949" algn="l">
              <a:lnSpc>
                <a:spcPts val="4506"/>
              </a:lnSpc>
              <a:buFont typeface="Arial"/>
              <a:buChar char="•"/>
            </a:pPr>
            <a:r>
              <a:rPr lang="en-US" sz="283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Ảnh</a:t>
            </a:r>
            <a:r>
              <a:rPr lang="en-US" sz="283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283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hưởng</a:t>
            </a:r>
            <a:r>
              <a:rPr lang="en-US" sz="283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283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đến</a:t>
            </a:r>
            <a:r>
              <a:rPr lang="en-US" sz="283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283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năng</a:t>
            </a:r>
            <a:r>
              <a:rPr lang="en-US" sz="283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283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suất</a:t>
            </a:r>
            <a:r>
              <a:rPr lang="en-US" sz="283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283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và</a:t>
            </a:r>
            <a:r>
              <a:rPr lang="en-US" sz="283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283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thu</a:t>
            </a:r>
            <a:r>
              <a:rPr lang="en-US" sz="2830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2830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nhập</a:t>
            </a:r>
            <a:endParaRPr lang="en-US" sz="2830" dirty="0">
              <a:solidFill>
                <a:srgbClr val="000000"/>
              </a:solidFill>
              <a:latin typeface="Arial" panose="020B0604020202020204" pitchFamily="34" charset="0"/>
              <a:ea typeface="Canva Sans"/>
              <a:cs typeface="Arial" panose="020B0604020202020204" pitchFamily="34" charset="0"/>
              <a:sym typeface="Canva San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38200" y="6515100"/>
            <a:ext cx="8087607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5"/>
              </a:lnSpc>
              <a:spcBef>
                <a:spcPct val="0"/>
              </a:spcBef>
            </a:pPr>
            <a:r>
              <a:rPr lang="en-US" sz="3500" b="1" spc="-140" dirty="0" err="1">
                <a:solidFill>
                  <a:srgbClr val="000000"/>
                </a:solidFill>
                <a:latin typeface="Roca Two"/>
                <a:ea typeface="Roca Two"/>
                <a:cs typeface="Roca Two"/>
                <a:sym typeface="Roca Two"/>
              </a:rPr>
              <a:t>Để</a:t>
            </a:r>
            <a:r>
              <a:rPr lang="en-US" sz="3500" b="1" spc="-140" dirty="0">
                <a:solidFill>
                  <a:srgbClr val="000000"/>
                </a:solidFill>
                <a:latin typeface="Roca Two"/>
                <a:ea typeface="Roca Two"/>
                <a:cs typeface="Roca Two"/>
                <a:sym typeface="Roca Two"/>
              </a:rPr>
              <a:t> </a:t>
            </a:r>
            <a:r>
              <a:rPr lang="en-US" sz="3500" b="1" spc="-140" dirty="0" err="1">
                <a:solidFill>
                  <a:srgbClr val="000000"/>
                </a:solidFill>
                <a:latin typeface="Roca Two"/>
                <a:ea typeface="Roca Two"/>
                <a:cs typeface="Roca Two"/>
                <a:sym typeface="Roca Two"/>
              </a:rPr>
              <a:t>quản</a:t>
            </a:r>
            <a:r>
              <a:rPr lang="en-US" sz="3500" b="1" spc="-140" dirty="0">
                <a:solidFill>
                  <a:srgbClr val="000000"/>
                </a:solidFill>
                <a:latin typeface="Roca Two"/>
                <a:ea typeface="Roca Two"/>
                <a:cs typeface="Roca Two"/>
                <a:sym typeface="Roca Two"/>
              </a:rPr>
              <a:t> </a:t>
            </a:r>
            <a:r>
              <a:rPr lang="en-US" sz="3500" b="1" spc="-140" dirty="0" err="1">
                <a:solidFill>
                  <a:srgbClr val="000000"/>
                </a:solidFill>
                <a:latin typeface="Roca Two"/>
                <a:ea typeface="Roca Two"/>
                <a:cs typeface="Roca Two"/>
                <a:sym typeface="Roca Two"/>
              </a:rPr>
              <a:t>lý</a:t>
            </a:r>
            <a:r>
              <a:rPr lang="en-US" sz="3500" b="1" spc="-140" dirty="0">
                <a:solidFill>
                  <a:srgbClr val="000000"/>
                </a:solidFill>
                <a:latin typeface="Roca Two"/>
                <a:ea typeface="Roca Two"/>
                <a:cs typeface="Roca Two"/>
                <a:sym typeface="Roca Two"/>
              </a:rPr>
              <a:t> </a:t>
            </a:r>
            <a:r>
              <a:rPr lang="en-US" sz="3500" b="1" spc="-140" dirty="0" err="1">
                <a:solidFill>
                  <a:srgbClr val="000000"/>
                </a:solidFill>
                <a:latin typeface="Roca Two"/>
                <a:ea typeface="Roca Two"/>
                <a:cs typeface="Roca Two"/>
                <a:sym typeface="Roca Two"/>
              </a:rPr>
              <a:t>căng</a:t>
            </a:r>
            <a:r>
              <a:rPr lang="en-US" sz="3500" b="1" spc="-140" dirty="0">
                <a:solidFill>
                  <a:srgbClr val="000000"/>
                </a:solidFill>
                <a:latin typeface="Roca Two"/>
                <a:ea typeface="Roca Two"/>
                <a:cs typeface="Roca Two"/>
                <a:sym typeface="Roca Two"/>
              </a:rPr>
              <a:t> </a:t>
            </a:r>
            <a:r>
              <a:rPr lang="en-US" sz="3500" b="1" spc="-140" dirty="0" err="1">
                <a:solidFill>
                  <a:srgbClr val="000000"/>
                </a:solidFill>
                <a:latin typeface="Roca Two"/>
                <a:ea typeface="Roca Two"/>
                <a:cs typeface="Roca Two"/>
                <a:sym typeface="Roca Two"/>
              </a:rPr>
              <a:t>thẳng</a:t>
            </a:r>
            <a:r>
              <a:rPr lang="en-US" sz="3500" b="1" spc="-140" dirty="0">
                <a:solidFill>
                  <a:srgbClr val="000000"/>
                </a:solidFill>
                <a:latin typeface="Roca Two"/>
                <a:ea typeface="Roca Two"/>
                <a:cs typeface="Roca Two"/>
                <a:sym typeface="Roca Two"/>
              </a:rPr>
              <a:t> </a:t>
            </a:r>
            <a:r>
              <a:rPr lang="en-US" sz="3500" b="1" spc="-140" dirty="0" err="1">
                <a:solidFill>
                  <a:srgbClr val="000000"/>
                </a:solidFill>
                <a:latin typeface="Roca Two"/>
                <a:ea typeface="Roca Two"/>
                <a:cs typeface="Roca Two"/>
                <a:sym typeface="Roca Two"/>
              </a:rPr>
              <a:t>chúng</a:t>
            </a:r>
            <a:r>
              <a:rPr lang="en-US" sz="3500" b="1" spc="-140" dirty="0">
                <a:solidFill>
                  <a:srgbClr val="000000"/>
                </a:solidFill>
                <a:latin typeface="Roca Two"/>
                <a:ea typeface="Roca Two"/>
                <a:cs typeface="Roca Two"/>
                <a:sym typeface="Roca Two"/>
              </a:rPr>
              <a:t> ta </a:t>
            </a:r>
            <a:r>
              <a:rPr lang="en-US" sz="3500" b="1" spc="-140" dirty="0" err="1">
                <a:solidFill>
                  <a:srgbClr val="000000"/>
                </a:solidFill>
                <a:latin typeface="Roca Two"/>
                <a:ea typeface="Roca Two"/>
                <a:cs typeface="Roca Two"/>
                <a:sym typeface="Roca Two"/>
              </a:rPr>
              <a:t>cần</a:t>
            </a:r>
            <a:r>
              <a:rPr lang="en-US" sz="3500" b="1" spc="-140" dirty="0">
                <a:solidFill>
                  <a:srgbClr val="000000"/>
                </a:solidFill>
                <a:latin typeface="Roca Two"/>
                <a:ea typeface="Roca Two"/>
                <a:cs typeface="Roca Two"/>
                <a:sym typeface="Roca Two"/>
              </a:rPr>
              <a:t> </a:t>
            </a:r>
            <a:r>
              <a:rPr lang="en-US" sz="3500" b="1" spc="-140" dirty="0" err="1">
                <a:solidFill>
                  <a:srgbClr val="000000"/>
                </a:solidFill>
                <a:latin typeface="Roca Two"/>
                <a:ea typeface="Roca Two"/>
                <a:cs typeface="Roca Two"/>
                <a:sym typeface="Roca Two"/>
              </a:rPr>
              <a:t>làm</a:t>
            </a:r>
            <a:r>
              <a:rPr lang="en-US" sz="3500" spc="-140" dirty="0">
                <a:solidFill>
                  <a:srgbClr val="000000"/>
                </a:solidFill>
                <a:latin typeface="Roca Two"/>
                <a:ea typeface="Roca Two"/>
                <a:cs typeface="Roca Two"/>
                <a:sym typeface="Roca Two"/>
              </a:rPr>
              <a:t>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85800" y="7277100"/>
            <a:ext cx="7549217" cy="1731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1897" lvl="1" indent="-305949" algn="l">
              <a:lnSpc>
                <a:spcPts val="4506"/>
              </a:lnSpc>
              <a:buFont typeface="Arial"/>
              <a:buChar char="•"/>
            </a:pPr>
            <a:r>
              <a:rPr lang="en-US" sz="2834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Nhận</a:t>
            </a:r>
            <a:r>
              <a:rPr lang="en-US" sz="2834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2834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diện</a:t>
            </a:r>
            <a:r>
              <a:rPr lang="en-US" sz="2834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2834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nguyên</a:t>
            </a:r>
            <a:r>
              <a:rPr lang="en-US" sz="2834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2834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nhân</a:t>
            </a:r>
            <a:r>
              <a:rPr lang="en-US" sz="2834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2834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gây</a:t>
            </a:r>
            <a:r>
              <a:rPr lang="en-US" sz="2834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2834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căng</a:t>
            </a:r>
            <a:r>
              <a:rPr lang="en-US" sz="2834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2834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thẳng</a:t>
            </a:r>
            <a:endParaRPr lang="en-US" sz="2834" dirty="0">
              <a:solidFill>
                <a:srgbClr val="000000"/>
              </a:solidFill>
              <a:latin typeface="Arial" panose="020B0604020202020204" pitchFamily="34" charset="0"/>
              <a:ea typeface="Canva Sans"/>
              <a:cs typeface="Arial" panose="020B0604020202020204" pitchFamily="34" charset="0"/>
              <a:sym typeface="Canva Sans"/>
            </a:endParaRPr>
          </a:p>
          <a:p>
            <a:pPr marL="611897" lvl="1" indent="-305949" algn="l">
              <a:lnSpc>
                <a:spcPts val="4506"/>
              </a:lnSpc>
              <a:buFont typeface="Arial"/>
              <a:buChar char="•"/>
            </a:pPr>
            <a:r>
              <a:rPr lang="en-US" sz="2834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Bình</a:t>
            </a:r>
            <a:r>
              <a:rPr lang="en-US" sz="2834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2834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tĩnh</a:t>
            </a:r>
            <a:r>
              <a:rPr lang="en-US" sz="2834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, </a:t>
            </a:r>
            <a:r>
              <a:rPr lang="en-US" sz="2834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hít</a:t>
            </a:r>
            <a:r>
              <a:rPr lang="en-US" sz="2834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2834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thở</a:t>
            </a:r>
            <a:r>
              <a:rPr lang="en-US" sz="2834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2834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sâu</a:t>
            </a:r>
            <a:endParaRPr lang="en-US" sz="2834" dirty="0">
              <a:solidFill>
                <a:srgbClr val="000000"/>
              </a:solidFill>
              <a:latin typeface="Arial" panose="020B0604020202020204" pitchFamily="34" charset="0"/>
              <a:ea typeface="Canva Sans"/>
              <a:cs typeface="Arial" panose="020B0604020202020204" pitchFamily="34" charset="0"/>
              <a:sym typeface="Canva Sans"/>
            </a:endParaRPr>
          </a:p>
          <a:p>
            <a:pPr marL="611897" lvl="1" indent="-305949" algn="l">
              <a:lnSpc>
                <a:spcPts val="4506"/>
              </a:lnSpc>
              <a:buFont typeface="Arial"/>
              <a:buChar char="•"/>
            </a:pPr>
            <a:r>
              <a:rPr lang="en-US" sz="2834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Cho </a:t>
            </a:r>
            <a:r>
              <a:rPr lang="en-US" sz="2834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bản</a:t>
            </a:r>
            <a:r>
              <a:rPr lang="en-US" sz="2834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2834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thân</a:t>
            </a:r>
            <a:r>
              <a:rPr lang="en-US" sz="2834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2834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một</a:t>
            </a:r>
            <a:r>
              <a:rPr lang="en-US" sz="2834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2834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khoảng</a:t>
            </a:r>
            <a:r>
              <a:rPr lang="en-US" sz="2834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2834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nghỉ</a:t>
            </a:r>
            <a:endParaRPr lang="en-US" sz="2834" dirty="0">
              <a:solidFill>
                <a:srgbClr val="000000"/>
              </a:solidFill>
              <a:latin typeface="Arial" panose="020B0604020202020204" pitchFamily="34" charset="0"/>
              <a:ea typeface="Canva Sans"/>
              <a:cs typeface="Arial" panose="020B0604020202020204" pitchFamily="34" charset="0"/>
              <a:sym typeface="Canva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8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008" y="2705100"/>
            <a:ext cx="9460894" cy="6305050"/>
          </a:xfrm>
          <a:prstGeom prst="roundRect">
            <a:avLst/>
          </a:prstGeom>
          <a:blipFill>
            <a:blip r:embed="rId2">
              <a:alphaModFix amt="91000"/>
            </a:blip>
            <a:stretch>
              <a:fillRect l="-6800" r="-25110" b="-3360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779016" y="-2398037"/>
            <a:ext cx="8320104" cy="8320104"/>
          </a:xfrm>
          <a:custGeom>
            <a:avLst/>
            <a:gdLst/>
            <a:ahLst/>
            <a:cxnLst/>
            <a:rect l="l" t="t" r="r" b="b"/>
            <a:pathLst>
              <a:path w="8320104" h="8320104">
                <a:moveTo>
                  <a:pt x="0" y="0"/>
                </a:moveTo>
                <a:lnTo>
                  <a:pt x="8320104" y="0"/>
                </a:lnTo>
                <a:lnTo>
                  <a:pt x="8320104" y="8320104"/>
                </a:lnTo>
                <a:lnTo>
                  <a:pt x="0" y="83201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448800" y="2933700"/>
            <a:ext cx="8983933" cy="5994299"/>
          </a:xfrm>
          <a:prstGeom prst="roundRect">
            <a:avLst/>
          </a:prstGeom>
          <a:blipFill>
            <a:blip r:embed="rId5"/>
            <a:stretch>
              <a:fillRect l="-12234" r="-7627" b="-19761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33400" y="4000500"/>
            <a:ext cx="8040362" cy="2067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33"/>
              </a:lnSpc>
            </a:pPr>
            <a:r>
              <a:rPr lang="en-US" sz="3952" b="1" spc="-158" dirty="0" err="1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Hệ</a:t>
            </a:r>
            <a:r>
              <a:rPr lang="en-US" sz="3952" b="1" spc="-158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 </a:t>
            </a:r>
            <a:r>
              <a:rPr lang="en-US" sz="3952" b="1" spc="-158" dirty="0" err="1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thống</a:t>
            </a:r>
            <a:r>
              <a:rPr lang="en-US" sz="3952" b="1" spc="-158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 </a:t>
            </a:r>
            <a:r>
              <a:rPr lang="en-US" sz="3952" b="1" spc="-158" dirty="0" err="1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hỗ</a:t>
            </a:r>
            <a:r>
              <a:rPr lang="en-US" sz="3952" b="1" spc="-158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 </a:t>
            </a:r>
            <a:r>
              <a:rPr lang="en-US" sz="3952" b="1" spc="-158" dirty="0" err="1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trợ</a:t>
            </a:r>
            <a:r>
              <a:rPr lang="en-US" sz="3952" b="1" spc="-158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 </a:t>
            </a:r>
            <a:r>
              <a:rPr lang="en-US" sz="3952" b="1" spc="-158" dirty="0" err="1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sẵn</a:t>
            </a:r>
            <a:r>
              <a:rPr lang="en-US" sz="3952" b="1" spc="-158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 </a:t>
            </a:r>
            <a:r>
              <a:rPr lang="en-US" sz="3952" b="1" spc="-158" dirty="0" err="1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có</a:t>
            </a:r>
            <a:r>
              <a:rPr lang="en-US" sz="3952" b="1" spc="-158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 </a:t>
            </a:r>
            <a:r>
              <a:rPr lang="en-US" sz="3952" b="1" spc="-158" dirty="0" err="1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để</a:t>
            </a:r>
            <a:r>
              <a:rPr lang="en-US" sz="3952" b="1" spc="-158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 </a:t>
            </a:r>
            <a:r>
              <a:rPr lang="en-US" sz="3952" b="1" spc="-158" dirty="0" err="1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giải</a:t>
            </a:r>
            <a:r>
              <a:rPr lang="en-US" sz="3952" b="1" spc="-158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 </a:t>
            </a:r>
            <a:r>
              <a:rPr lang="en-US" sz="3952" b="1" spc="-158" dirty="0" err="1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quyết</a:t>
            </a:r>
            <a:r>
              <a:rPr lang="en-US" sz="3952" b="1" spc="-158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 </a:t>
            </a:r>
            <a:r>
              <a:rPr lang="en-US" sz="3952" b="1" spc="-158" dirty="0" err="1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căng</a:t>
            </a:r>
            <a:r>
              <a:rPr lang="en-US" sz="3952" b="1" spc="-158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 </a:t>
            </a:r>
            <a:r>
              <a:rPr lang="en-US" sz="3952" b="1" spc="-158" dirty="0" err="1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thẳng</a:t>
            </a:r>
            <a:r>
              <a:rPr lang="en-US" sz="3952" b="1" spc="-158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 </a:t>
            </a:r>
            <a:r>
              <a:rPr lang="en-US" sz="3952" b="1" spc="-158" dirty="0" err="1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như</a:t>
            </a:r>
            <a:r>
              <a:rPr lang="en-US" sz="3952" b="1" spc="-158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:</a:t>
            </a:r>
          </a:p>
          <a:p>
            <a:pPr algn="ctr">
              <a:lnSpc>
                <a:spcPts val="5533"/>
              </a:lnSpc>
              <a:spcBef>
                <a:spcPct val="0"/>
              </a:spcBef>
            </a:pPr>
            <a:endParaRPr lang="en-US" sz="3952" b="1" spc="-158" dirty="0">
              <a:solidFill>
                <a:srgbClr val="000000"/>
              </a:solidFill>
              <a:latin typeface="Roca Two Bold"/>
              <a:ea typeface="Roca Two Bold"/>
              <a:cs typeface="Roca Two Bold"/>
              <a:sym typeface="Roca Two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85800" y="5143500"/>
            <a:ext cx="8458200" cy="40395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506"/>
              </a:lnSpc>
            </a:pPr>
            <a:endParaRPr dirty="0"/>
          </a:p>
          <a:p>
            <a:pPr marL="611897" lvl="1" indent="-305948" algn="l">
              <a:lnSpc>
                <a:spcPts val="4506"/>
              </a:lnSpc>
              <a:buFont typeface="Arial"/>
              <a:buChar char="•"/>
            </a:pPr>
            <a:r>
              <a:rPr lang="en-US" sz="2834" b="1" dirty="0" err="1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Bản</a:t>
            </a:r>
            <a:r>
              <a:rPr lang="en-US" sz="2834" b="1" dirty="0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 </a:t>
            </a:r>
            <a:r>
              <a:rPr lang="en-US" sz="2834" b="1" dirty="0" err="1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thân</a:t>
            </a:r>
            <a:r>
              <a:rPr lang="en-US" sz="2834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: </a:t>
            </a:r>
            <a:r>
              <a:rPr lang="en-US" sz="2834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gia</a:t>
            </a:r>
            <a:r>
              <a:rPr lang="en-US" sz="2834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2834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đình</a:t>
            </a:r>
            <a:r>
              <a:rPr lang="en-US" sz="2834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, </a:t>
            </a:r>
            <a:r>
              <a:rPr lang="en-US" sz="2834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bạn</a:t>
            </a:r>
            <a:r>
              <a:rPr lang="en-US" sz="2834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2834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bè</a:t>
            </a:r>
            <a:r>
              <a:rPr lang="en-US" sz="2834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,...</a:t>
            </a:r>
          </a:p>
          <a:p>
            <a:pPr marL="611897" lvl="1" indent="-305948" algn="l">
              <a:lnSpc>
                <a:spcPts val="4506"/>
              </a:lnSpc>
              <a:buFont typeface="Arial"/>
              <a:buChar char="•"/>
            </a:pPr>
            <a:r>
              <a:rPr lang="en-US" sz="2834" b="1" dirty="0" err="1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Nơi</a:t>
            </a:r>
            <a:r>
              <a:rPr lang="en-US" sz="2834" b="1" dirty="0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 </a:t>
            </a:r>
            <a:r>
              <a:rPr lang="en-US" sz="2834" b="1" dirty="0" err="1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làm</a:t>
            </a:r>
            <a:r>
              <a:rPr lang="en-US" sz="2834" b="1" dirty="0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 </a:t>
            </a:r>
            <a:r>
              <a:rPr lang="en-US" sz="2834" b="1" dirty="0" err="1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việc</a:t>
            </a:r>
            <a:r>
              <a:rPr lang="en-US" sz="2834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: </a:t>
            </a:r>
            <a:r>
              <a:rPr lang="en-US" sz="2834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đồng</a:t>
            </a:r>
            <a:r>
              <a:rPr lang="en-US" sz="2834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2834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nghiệp</a:t>
            </a:r>
            <a:r>
              <a:rPr lang="en-US" sz="2834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, </a:t>
            </a:r>
            <a:r>
              <a:rPr lang="en-US" sz="2834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quản</a:t>
            </a:r>
            <a:r>
              <a:rPr lang="en-US" sz="2834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2834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lý</a:t>
            </a:r>
            <a:r>
              <a:rPr lang="en-US" sz="2834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, </a:t>
            </a:r>
            <a:r>
              <a:rPr lang="en-US" sz="2834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bộ</a:t>
            </a:r>
            <a:r>
              <a:rPr lang="en-US" sz="2834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2834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phận</a:t>
            </a:r>
            <a:r>
              <a:rPr lang="en-US" sz="2834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2834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nhân</a:t>
            </a:r>
            <a:r>
              <a:rPr lang="en-US" sz="2834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2834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sự</a:t>
            </a:r>
            <a:r>
              <a:rPr lang="en-US" sz="2834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(HR),....</a:t>
            </a:r>
          </a:p>
          <a:p>
            <a:pPr marL="611897" lvl="1" indent="-305948" algn="l">
              <a:lnSpc>
                <a:spcPts val="4506"/>
              </a:lnSpc>
              <a:buFont typeface="Arial"/>
              <a:buChar char="•"/>
            </a:pPr>
            <a:r>
              <a:rPr lang="en-US" sz="2834" b="1" dirty="0" err="1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Cộng</a:t>
            </a:r>
            <a:r>
              <a:rPr lang="en-US" sz="2834" b="1" dirty="0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 </a:t>
            </a:r>
            <a:r>
              <a:rPr lang="en-US" sz="2834" b="1" dirty="0" err="1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đồng</a:t>
            </a:r>
            <a:r>
              <a:rPr lang="en-US" sz="2834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: </a:t>
            </a:r>
            <a:r>
              <a:rPr lang="en-US" sz="2834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dịch</a:t>
            </a:r>
            <a:r>
              <a:rPr lang="en-US" sz="2834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2834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vụ</a:t>
            </a:r>
            <a:r>
              <a:rPr lang="en-US" sz="2834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2834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tư</a:t>
            </a:r>
            <a:r>
              <a:rPr lang="en-US" sz="2834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2834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vấn</a:t>
            </a:r>
            <a:r>
              <a:rPr lang="en-US" sz="2834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2834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tâm</a:t>
            </a:r>
            <a:r>
              <a:rPr lang="en-US" sz="2834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2834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lý</a:t>
            </a:r>
            <a:r>
              <a:rPr lang="en-US" sz="2834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, </a:t>
            </a:r>
            <a:r>
              <a:rPr lang="en-US" sz="2834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bác</a:t>
            </a:r>
            <a:r>
              <a:rPr lang="en-US" sz="2834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2834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sĩ</a:t>
            </a:r>
            <a:r>
              <a:rPr lang="en-US" sz="2834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, </a:t>
            </a:r>
            <a:r>
              <a:rPr lang="en-US" sz="2834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tổ</a:t>
            </a:r>
            <a:r>
              <a:rPr lang="en-US" sz="2834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2834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chức</a:t>
            </a:r>
            <a:r>
              <a:rPr lang="en-US" sz="2834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2834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hỗ</a:t>
            </a:r>
            <a:r>
              <a:rPr lang="en-US" sz="2834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2834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trợ</a:t>
            </a:r>
            <a:r>
              <a:rPr lang="en-US" sz="2834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2834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xã</a:t>
            </a:r>
            <a:r>
              <a:rPr lang="en-US" sz="2834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2834" dirty="0" err="1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hội</a:t>
            </a:r>
            <a:endParaRPr lang="en-US" sz="2834" dirty="0">
              <a:solidFill>
                <a:srgbClr val="000000"/>
              </a:solidFill>
              <a:latin typeface="Arial" panose="020B0604020202020204" pitchFamily="34" charset="0"/>
              <a:ea typeface="Canva Sans"/>
              <a:cs typeface="Arial" panose="020B0604020202020204" pitchFamily="34" charset="0"/>
              <a:sym typeface="Canva Sans"/>
            </a:endParaRPr>
          </a:p>
          <a:p>
            <a:pPr algn="l">
              <a:lnSpc>
                <a:spcPts val="4506"/>
              </a:lnSpc>
            </a:pPr>
            <a:endParaRPr lang="en-US" sz="2834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84428" y="235021"/>
            <a:ext cx="17719144" cy="1949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25" lvl="1" algn="ctr">
              <a:lnSpc>
                <a:spcPts val="7559"/>
              </a:lnSpc>
              <a:spcBef>
                <a:spcPct val="0"/>
              </a:spcBef>
            </a:pPr>
            <a:r>
              <a:rPr lang="en-US" sz="5399" dirty="0" smtClean="0">
                <a:solidFill>
                  <a:srgbClr val="FFDE59"/>
                </a:solidFill>
                <a:latin typeface="Baloo"/>
                <a:ea typeface="Baloo"/>
                <a:cs typeface="Baloo"/>
                <a:sym typeface="Baloo"/>
              </a:rPr>
              <a:t>2. TÁC </a:t>
            </a:r>
            <a:r>
              <a:rPr lang="en-US" sz="5399" dirty="0">
                <a:solidFill>
                  <a:srgbClr val="FFDE59"/>
                </a:solidFill>
                <a:latin typeface="Baloo"/>
                <a:ea typeface="Baloo"/>
                <a:cs typeface="Baloo"/>
                <a:sym typeface="Baloo"/>
              </a:rPr>
              <a:t>ĐỘNG CỦA CĂNG THẲNG VÀ HỆ THỐNG HỖ TRỢ ĐỂ GIẢI QUYẾT CĂNG THẲNG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905000" y="190500"/>
            <a:ext cx="15627776" cy="629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 spc="-147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Hình</a:t>
            </a:r>
            <a:r>
              <a:rPr lang="en-US" sz="3699" spc="-147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2: </a:t>
            </a:r>
            <a:r>
              <a:rPr lang="en-US" sz="3699" spc="-147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Tác</a:t>
            </a:r>
            <a:r>
              <a:rPr lang="en-US" sz="3699" spc="-147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3699" spc="-147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Động</a:t>
            </a:r>
            <a:r>
              <a:rPr lang="en-US" sz="3699" spc="-147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3699" spc="-147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Của</a:t>
            </a:r>
            <a:r>
              <a:rPr lang="en-US" sz="3699" spc="-147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3699" spc="-147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Căng</a:t>
            </a:r>
            <a:r>
              <a:rPr lang="en-US" sz="3699" spc="-147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3699" spc="-147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Thẳng</a:t>
            </a:r>
            <a:r>
              <a:rPr lang="en-US" sz="3699" spc="-147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3699" spc="-147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Và</a:t>
            </a:r>
            <a:r>
              <a:rPr lang="en-US" sz="3699" spc="-147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3699" spc="-147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Hệ</a:t>
            </a:r>
            <a:r>
              <a:rPr lang="en-US" sz="3699" spc="-147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3699" spc="-147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Thống</a:t>
            </a:r>
            <a:r>
              <a:rPr lang="en-US" sz="3699" spc="-147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3699" spc="-147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Hỗ</a:t>
            </a:r>
            <a:r>
              <a:rPr lang="en-US" sz="3699" spc="-147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3699" spc="-147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Trợ</a:t>
            </a:r>
            <a:r>
              <a:rPr lang="en-US" sz="3699" spc="-147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3699" spc="-147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Để</a:t>
            </a:r>
            <a:r>
              <a:rPr lang="en-US" sz="3699" spc="-147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3699" spc="-147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Giải</a:t>
            </a:r>
            <a:r>
              <a:rPr lang="en-US" sz="3699" spc="-147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3699" spc="-147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Quyết</a:t>
            </a:r>
            <a:r>
              <a:rPr lang="en-US" sz="3699" spc="-147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3699" spc="-147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Căng</a:t>
            </a:r>
            <a:r>
              <a:rPr lang="en-US" sz="3699" spc="-147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3699" spc="-147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Thẳng</a:t>
            </a:r>
            <a:r>
              <a:rPr lang="en-US" sz="3699" spc="-147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2" t="5698" r="16229" b="6424"/>
          <a:stretch/>
        </p:blipFill>
        <p:spPr>
          <a:xfrm rot="16200000">
            <a:off x="4799475" y="-2246775"/>
            <a:ext cx="8869680" cy="158778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8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261638" y="-1045599"/>
            <a:ext cx="10951406" cy="10951406"/>
          </a:xfrm>
          <a:custGeom>
            <a:avLst/>
            <a:gdLst/>
            <a:ahLst/>
            <a:cxnLst/>
            <a:rect l="l" t="t" r="r" b="b"/>
            <a:pathLst>
              <a:path w="10951406" h="10951406">
                <a:moveTo>
                  <a:pt x="0" y="0"/>
                </a:moveTo>
                <a:lnTo>
                  <a:pt x="10951406" y="0"/>
                </a:lnTo>
                <a:lnTo>
                  <a:pt x="10951406" y="10951406"/>
                </a:lnTo>
                <a:lnTo>
                  <a:pt x="0" y="109514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630400" y="1638300"/>
            <a:ext cx="10255093" cy="10255093"/>
          </a:xfrm>
          <a:custGeom>
            <a:avLst/>
            <a:gdLst/>
            <a:ahLst/>
            <a:cxnLst/>
            <a:rect l="l" t="t" r="r" b="b"/>
            <a:pathLst>
              <a:path w="10255093" h="10255093">
                <a:moveTo>
                  <a:pt x="0" y="0"/>
                </a:moveTo>
                <a:lnTo>
                  <a:pt x="10255093" y="0"/>
                </a:lnTo>
                <a:lnTo>
                  <a:pt x="10255093" y="10255093"/>
                </a:lnTo>
                <a:lnTo>
                  <a:pt x="0" y="102550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429000" y="3619500"/>
            <a:ext cx="12649200" cy="6117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14704" lvl="1" indent="-357352" algn="l">
              <a:lnSpc>
                <a:spcPts val="5263"/>
              </a:lnSpc>
              <a:buFont typeface="Arial"/>
              <a:buChar char="•"/>
            </a:pPr>
            <a:r>
              <a:rPr lang="en-US" sz="3310" dirty="0" err="1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Quản</a:t>
            </a:r>
            <a:r>
              <a:rPr lang="en-US" sz="3310" dirty="0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310" dirty="0" err="1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lý</a:t>
            </a:r>
            <a:r>
              <a:rPr lang="en-US" sz="3310" dirty="0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310" dirty="0" err="1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căng</a:t>
            </a:r>
            <a:r>
              <a:rPr lang="en-US" sz="3310" dirty="0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310" dirty="0" err="1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thẳng</a:t>
            </a:r>
            <a:r>
              <a:rPr lang="en-US" sz="3310" dirty="0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310" b="1" dirty="0" err="1">
                <a:solidFill>
                  <a:srgbClr val="FFDE59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rất</a:t>
            </a:r>
            <a:r>
              <a:rPr lang="en-US" sz="3310" b="1" dirty="0">
                <a:solidFill>
                  <a:srgbClr val="FFDE59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 </a:t>
            </a:r>
            <a:r>
              <a:rPr lang="en-US" sz="3310" b="1" dirty="0" err="1">
                <a:solidFill>
                  <a:srgbClr val="FFDE59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cần</a:t>
            </a:r>
            <a:r>
              <a:rPr lang="en-US" sz="3310" b="1" dirty="0">
                <a:solidFill>
                  <a:srgbClr val="FFDE59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 </a:t>
            </a:r>
            <a:r>
              <a:rPr lang="en-US" sz="3310" b="1" dirty="0" err="1">
                <a:solidFill>
                  <a:srgbClr val="FFDE59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thiết</a:t>
            </a:r>
            <a:r>
              <a:rPr lang="en-US" sz="3310" dirty="0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⟶ </a:t>
            </a:r>
            <a:r>
              <a:rPr lang="en-US" sz="3310" b="1" dirty="0" err="1">
                <a:solidFill>
                  <a:srgbClr val="FFDE59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Sức</a:t>
            </a:r>
            <a:r>
              <a:rPr lang="en-US" sz="3310" b="1" dirty="0">
                <a:solidFill>
                  <a:srgbClr val="FFDE59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 </a:t>
            </a:r>
            <a:r>
              <a:rPr lang="en-US" sz="3310" b="1" dirty="0" err="1">
                <a:solidFill>
                  <a:srgbClr val="FFDE59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khỏe</a:t>
            </a:r>
            <a:r>
              <a:rPr lang="en-US" sz="3310" b="1" dirty="0">
                <a:solidFill>
                  <a:srgbClr val="FFDE59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, </a:t>
            </a:r>
            <a:r>
              <a:rPr lang="en-US" sz="3310" b="1" dirty="0" err="1">
                <a:solidFill>
                  <a:srgbClr val="FFDE59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công</a:t>
            </a:r>
            <a:r>
              <a:rPr lang="en-US" sz="3310" b="1" dirty="0">
                <a:solidFill>
                  <a:srgbClr val="FFDE59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 </a:t>
            </a:r>
            <a:r>
              <a:rPr lang="en-US" sz="3310" b="1" dirty="0" err="1" smtClean="0">
                <a:solidFill>
                  <a:srgbClr val="FFDE59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việc</a:t>
            </a:r>
            <a:r>
              <a:rPr lang="en-US" sz="3310" b="1" dirty="0" smtClean="0">
                <a:solidFill>
                  <a:srgbClr val="FFDE59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,…</a:t>
            </a:r>
            <a:endParaRPr lang="en-US" sz="3310" dirty="0">
              <a:solidFill>
                <a:srgbClr val="FFDE59"/>
              </a:solidFill>
              <a:latin typeface="Arial" panose="020B0604020202020204" pitchFamily="34" charset="0"/>
              <a:ea typeface="Canva Sans"/>
              <a:cs typeface="Arial" panose="020B0604020202020204" pitchFamily="34" charset="0"/>
              <a:sym typeface="Canva Sans"/>
            </a:endParaRPr>
          </a:p>
          <a:p>
            <a:pPr marL="714704" lvl="1" indent="-357352" algn="l">
              <a:lnSpc>
                <a:spcPts val="5263"/>
              </a:lnSpc>
              <a:buFont typeface="Arial"/>
              <a:buChar char="•"/>
            </a:pPr>
            <a:r>
              <a:rPr lang="en-US" sz="3310" b="1" dirty="0" err="1">
                <a:solidFill>
                  <a:schemeClr val="bg1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Dưới</a:t>
            </a:r>
            <a:r>
              <a:rPr lang="en-US" sz="3310" b="1" dirty="0">
                <a:solidFill>
                  <a:schemeClr val="bg1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 </a:t>
            </a:r>
            <a:r>
              <a:rPr lang="en-US" sz="3310" b="1" dirty="0" err="1">
                <a:solidFill>
                  <a:schemeClr val="bg1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đây</a:t>
            </a:r>
            <a:r>
              <a:rPr lang="en-US" sz="3310" b="1" dirty="0">
                <a:solidFill>
                  <a:schemeClr val="bg1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 </a:t>
            </a:r>
            <a:r>
              <a:rPr lang="en-US" sz="3310" b="1" dirty="0" err="1">
                <a:solidFill>
                  <a:schemeClr val="bg1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một</a:t>
            </a:r>
            <a:r>
              <a:rPr lang="en-US" sz="3310" b="1" dirty="0">
                <a:solidFill>
                  <a:schemeClr val="bg1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 </a:t>
            </a:r>
            <a:r>
              <a:rPr lang="en-US" sz="3310" b="1" dirty="0" err="1">
                <a:solidFill>
                  <a:schemeClr val="bg1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vài</a:t>
            </a:r>
            <a:r>
              <a:rPr lang="en-US" sz="3310" b="1" dirty="0">
                <a:solidFill>
                  <a:schemeClr val="bg1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 </a:t>
            </a:r>
            <a:r>
              <a:rPr lang="en-US" sz="3310" b="1" dirty="0" err="1">
                <a:solidFill>
                  <a:schemeClr val="bg1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mẹo</a:t>
            </a:r>
            <a:r>
              <a:rPr lang="en-US" sz="3310" b="1" dirty="0">
                <a:solidFill>
                  <a:schemeClr val="bg1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 </a:t>
            </a:r>
            <a:r>
              <a:rPr lang="en-US" sz="3310" b="1" dirty="0" err="1">
                <a:solidFill>
                  <a:schemeClr val="bg1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để</a:t>
            </a:r>
            <a:r>
              <a:rPr lang="en-US" sz="3310" b="1" dirty="0">
                <a:solidFill>
                  <a:schemeClr val="bg1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 </a:t>
            </a:r>
            <a:r>
              <a:rPr lang="en-US" sz="3310" b="1" dirty="0" err="1">
                <a:solidFill>
                  <a:schemeClr val="bg1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quản</a:t>
            </a:r>
            <a:r>
              <a:rPr lang="en-US" sz="3310" b="1" dirty="0">
                <a:solidFill>
                  <a:schemeClr val="bg1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 </a:t>
            </a:r>
            <a:r>
              <a:rPr lang="en-US" sz="3310" b="1" dirty="0" err="1">
                <a:solidFill>
                  <a:schemeClr val="bg1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lý</a:t>
            </a:r>
            <a:r>
              <a:rPr lang="en-US" sz="3310" b="1" dirty="0">
                <a:solidFill>
                  <a:schemeClr val="bg1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 </a:t>
            </a:r>
            <a:r>
              <a:rPr lang="en-US" sz="3310" b="1" dirty="0" err="1">
                <a:solidFill>
                  <a:schemeClr val="bg1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căng</a:t>
            </a:r>
            <a:r>
              <a:rPr lang="en-US" sz="3310" b="1" dirty="0">
                <a:solidFill>
                  <a:schemeClr val="bg1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 </a:t>
            </a:r>
            <a:r>
              <a:rPr lang="en-US" sz="3310" b="1" dirty="0" err="1">
                <a:solidFill>
                  <a:schemeClr val="bg1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thẳng</a:t>
            </a:r>
            <a:r>
              <a:rPr lang="en-US" sz="3310" b="1" dirty="0">
                <a:solidFill>
                  <a:schemeClr val="bg1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:</a:t>
            </a:r>
          </a:p>
          <a:p>
            <a:pPr algn="l">
              <a:lnSpc>
                <a:spcPts val="5263"/>
              </a:lnSpc>
            </a:pPr>
            <a:r>
              <a:rPr lang="en-US" sz="3310" dirty="0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     + </a:t>
            </a:r>
            <a:r>
              <a:rPr lang="en-US" sz="3310" dirty="0" err="1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Giao</a:t>
            </a:r>
            <a:r>
              <a:rPr lang="en-US" sz="3310" dirty="0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310" dirty="0" err="1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tiếp</a:t>
            </a:r>
            <a:r>
              <a:rPr lang="en-US" sz="3310" dirty="0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310" dirty="0" err="1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tự</a:t>
            </a:r>
            <a:r>
              <a:rPr lang="en-US" sz="3310" dirty="0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tin, </a:t>
            </a:r>
            <a:r>
              <a:rPr lang="en-US" sz="3310" dirty="0" err="1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biết</a:t>
            </a:r>
            <a:r>
              <a:rPr lang="en-US" sz="3310" dirty="0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310" dirty="0" err="1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nói</a:t>
            </a:r>
            <a:r>
              <a:rPr lang="en-US" sz="3310" dirty="0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“</a:t>
            </a:r>
            <a:r>
              <a:rPr lang="en-US" sz="3310" dirty="0" err="1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không</a:t>
            </a:r>
            <a:r>
              <a:rPr lang="en-US" sz="3310" dirty="0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”</a:t>
            </a:r>
          </a:p>
          <a:p>
            <a:pPr algn="l">
              <a:lnSpc>
                <a:spcPts val="5263"/>
              </a:lnSpc>
            </a:pPr>
            <a:r>
              <a:rPr lang="en-US" sz="3310" dirty="0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     + </a:t>
            </a:r>
            <a:r>
              <a:rPr lang="en-US" sz="3310" dirty="0" err="1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Duy</a:t>
            </a:r>
            <a:r>
              <a:rPr lang="en-US" sz="3310" dirty="0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310" dirty="0" err="1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trì</a:t>
            </a:r>
            <a:r>
              <a:rPr lang="en-US" sz="3310" dirty="0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310" dirty="0" err="1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lối</a:t>
            </a:r>
            <a:r>
              <a:rPr lang="en-US" sz="3310" dirty="0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310" dirty="0" err="1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sống</a:t>
            </a:r>
            <a:r>
              <a:rPr lang="en-US" sz="3310" dirty="0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310" dirty="0" err="1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lành</a:t>
            </a:r>
            <a:r>
              <a:rPr lang="en-US" sz="3310" dirty="0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310" dirty="0" err="1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mạnh</a:t>
            </a:r>
            <a:r>
              <a:rPr lang="en-US" sz="3310" dirty="0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(</a:t>
            </a:r>
            <a:r>
              <a:rPr lang="en-US" sz="3310" dirty="0" err="1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tập</a:t>
            </a:r>
            <a:r>
              <a:rPr lang="en-US" sz="3310" dirty="0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310" dirty="0" err="1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luyện</a:t>
            </a:r>
            <a:r>
              <a:rPr lang="en-US" sz="3310" dirty="0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, </a:t>
            </a:r>
            <a:r>
              <a:rPr lang="en-US" sz="3310" dirty="0" err="1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ngủ</a:t>
            </a:r>
            <a:r>
              <a:rPr lang="en-US" sz="3310" dirty="0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310" dirty="0" err="1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đủ</a:t>
            </a:r>
            <a:r>
              <a:rPr lang="en-US" sz="3310" dirty="0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, </a:t>
            </a:r>
            <a:r>
              <a:rPr lang="en-US" sz="3310" dirty="0" err="1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ăn</a:t>
            </a:r>
            <a:r>
              <a:rPr lang="en-US" sz="3310" dirty="0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310" dirty="0" err="1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uống</a:t>
            </a:r>
            <a:r>
              <a:rPr lang="en-US" sz="3310" dirty="0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310" dirty="0" err="1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cân</a:t>
            </a:r>
            <a:r>
              <a:rPr lang="en-US" sz="3310" dirty="0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310" dirty="0" err="1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bằng</a:t>
            </a:r>
            <a:r>
              <a:rPr lang="en-US" sz="3310" dirty="0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)</a:t>
            </a:r>
          </a:p>
          <a:p>
            <a:pPr algn="l">
              <a:lnSpc>
                <a:spcPts val="5263"/>
              </a:lnSpc>
            </a:pPr>
            <a:r>
              <a:rPr lang="en-US" sz="3310" dirty="0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    + </a:t>
            </a:r>
            <a:r>
              <a:rPr lang="en-US" sz="3310" dirty="0" err="1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Phát</a:t>
            </a:r>
            <a:r>
              <a:rPr lang="en-US" sz="3310" dirty="0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310" dirty="0" err="1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triển</a:t>
            </a:r>
            <a:r>
              <a:rPr lang="en-US" sz="3310" dirty="0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310" dirty="0" err="1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kỹ</a:t>
            </a:r>
            <a:r>
              <a:rPr lang="en-US" sz="3310" dirty="0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310" dirty="0" err="1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năng</a:t>
            </a:r>
            <a:r>
              <a:rPr lang="en-US" sz="3310" dirty="0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310" dirty="0" err="1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cá</a:t>
            </a:r>
            <a:r>
              <a:rPr lang="en-US" sz="3310" dirty="0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310" dirty="0" err="1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nhân</a:t>
            </a:r>
            <a:r>
              <a:rPr lang="en-US" sz="3310" dirty="0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310" dirty="0" err="1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để</a:t>
            </a:r>
            <a:r>
              <a:rPr lang="en-US" sz="3310" dirty="0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310" dirty="0" err="1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giảm</a:t>
            </a:r>
            <a:r>
              <a:rPr lang="en-US" sz="3310" dirty="0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310" dirty="0" err="1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áp</a:t>
            </a:r>
            <a:r>
              <a:rPr lang="en-US" sz="3310" dirty="0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310" dirty="0" err="1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lực</a:t>
            </a:r>
            <a:r>
              <a:rPr lang="en-US" sz="3310" dirty="0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310" dirty="0" err="1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công</a:t>
            </a:r>
            <a:r>
              <a:rPr lang="en-US" sz="3310" dirty="0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310" dirty="0" err="1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việc</a:t>
            </a:r>
            <a:endParaRPr lang="en-US" sz="3310" dirty="0">
              <a:solidFill>
                <a:srgbClr val="FFFFFF"/>
              </a:solidFill>
              <a:latin typeface="Arial" panose="020B0604020202020204" pitchFamily="34" charset="0"/>
              <a:ea typeface="Canva Sans"/>
              <a:cs typeface="Arial" panose="020B0604020202020204" pitchFamily="34" charset="0"/>
              <a:sym typeface="Canva Sans"/>
            </a:endParaRPr>
          </a:p>
          <a:p>
            <a:pPr algn="l">
              <a:lnSpc>
                <a:spcPts val="5263"/>
              </a:lnSpc>
            </a:pPr>
            <a:r>
              <a:rPr lang="en-US" sz="3310" dirty="0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    + </a:t>
            </a:r>
            <a:r>
              <a:rPr lang="en-US" sz="3310" dirty="0" err="1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Giữ</a:t>
            </a:r>
            <a:r>
              <a:rPr lang="en-US" sz="3310" dirty="0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310" dirty="0" err="1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thái</a:t>
            </a:r>
            <a:r>
              <a:rPr lang="en-US" sz="3310" dirty="0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310" dirty="0" err="1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độ</a:t>
            </a:r>
            <a:r>
              <a:rPr lang="en-US" sz="3310" dirty="0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310" dirty="0" err="1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sống</a:t>
            </a:r>
            <a:r>
              <a:rPr lang="en-US" sz="3310" dirty="0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310" dirty="0" err="1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tích</a:t>
            </a:r>
            <a:r>
              <a:rPr lang="en-US" sz="3310" dirty="0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310" dirty="0" err="1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cực</a:t>
            </a:r>
            <a:endParaRPr lang="en-US" sz="3310" dirty="0">
              <a:solidFill>
                <a:srgbClr val="FFFFFF"/>
              </a:solidFill>
              <a:latin typeface="Arial" panose="020B0604020202020204" pitchFamily="34" charset="0"/>
              <a:ea typeface="Canva Sans"/>
              <a:cs typeface="Arial" panose="020B0604020202020204" pitchFamily="34" charset="0"/>
              <a:sym typeface="Canva Sans"/>
            </a:endParaRPr>
          </a:p>
          <a:p>
            <a:pPr algn="l">
              <a:lnSpc>
                <a:spcPts val="5263"/>
              </a:lnSpc>
            </a:pPr>
            <a:r>
              <a:rPr lang="en-US" sz="3310" dirty="0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    + </a:t>
            </a:r>
            <a:r>
              <a:rPr lang="en-US" sz="3310" dirty="0" err="1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Xây</a:t>
            </a:r>
            <a:r>
              <a:rPr lang="en-US" sz="3310" dirty="0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310" dirty="0" err="1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dựng</a:t>
            </a:r>
            <a:r>
              <a:rPr lang="en-US" sz="3310" dirty="0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310" dirty="0" err="1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mạng</a:t>
            </a:r>
            <a:r>
              <a:rPr lang="en-US" sz="3310" dirty="0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310" dirty="0" err="1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lưới</a:t>
            </a:r>
            <a:r>
              <a:rPr lang="en-US" sz="3310" dirty="0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310" dirty="0" err="1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hỗ</a:t>
            </a:r>
            <a:r>
              <a:rPr lang="en-US" sz="3310" dirty="0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310" dirty="0" err="1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trợ</a:t>
            </a:r>
            <a:r>
              <a:rPr lang="en-US" sz="3310" dirty="0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, chia </a:t>
            </a:r>
            <a:r>
              <a:rPr lang="en-US" sz="3310" dirty="0" err="1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sẻ</a:t>
            </a:r>
            <a:r>
              <a:rPr lang="en-US" sz="3310" dirty="0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310" dirty="0" err="1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và</a:t>
            </a:r>
            <a:r>
              <a:rPr lang="en-US" sz="3310" dirty="0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310" dirty="0" err="1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giúp</a:t>
            </a:r>
            <a:r>
              <a:rPr lang="en-US" sz="3310" dirty="0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310" dirty="0" err="1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đỡ</a:t>
            </a:r>
            <a:r>
              <a:rPr lang="en-US" sz="3310" dirty="0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310" dirty="0" err="1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lẫn</a:t>
            </a:r>
            <a:r>
              <a:rPr lang="en-US" sz="3310" dirty="0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3310" dirty="0" err="1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nhau</a:t>
            </a:r>
            <a:endParaRPr lang="en-US" sz="3310" dirty="0">
              <a:solidFill>
                <a:srgbClr val="FFFFFF"/>
              </a:solidFill>
              <a:latin typeface="Arial" panose="020B0604020202020204" pitchFamily="34" charset="0"/>
              <a:ea typeface="Canva Sans"/>
              <a:cs typeface="Arial" panose="020B0604020202020204" pitchFamily="34" charset="0"/>
              <a:sym typeface="Canva Sans"/>
            </a:endParaRPr>
          </a:p>
          <a:p>
            <a:pPr algn="l">
              <a:lnSpc>
                <a:spcPts val="5263"/>
              </a:lnSpc>
            </a:pPr>
            <a:endParaRPr lang="en-US" sz="3310" dirty="0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4659343" y="5823628"/>
            <a:ext cx="5280959" cy="4366324"/>
          </a:xfrm>
          <a:custGeom>
            <a:avLst/>
            <a:gdLst/>
            <a:ahLst/>
            <a:cxnLst/>
            <a:rect l="l" t="t" r="r" b="b"/>
            <a:pathLst>
              <a:path w="5280959" h="4366324">
                <a:moveTo>
                  <a:pt x="0" y="0"/>
                </a:moveTo>
                <a:lnTo>
                  <a:pt x="5280959" y="0"/>
                </a:lnTo>
                <a:lnTo>
                  <a:pt x="5280959" y="4366324"/>
                </a:lnTo>
                <a:lnTo>
                  <a:pt x="0" y="43663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532950" y="4835517"/>
            <a:ext cx="4217483" cy="5354434"/>
          </a:xfrm>
          <a:custGeom>
            <a:avLst/>
            <a:gdLst/>
            <a:ahLst/>
            <a:cxnLst/>
            <a:rect l="l" t="t" r="r" b="b"/>
            <a:pathLst>
              <a:path w="4217483" h="5354434">
                <a:moveTo>
                  <a:pt x="0" y="0"/>
                </a:moveTo>
                <a:lnTo>
                  <a:pt x="4217482" y="0"/>
                </a:lnTo>
                <a:lnTo>
                  <a:pt x="4217482" y="5354435"/>
                </a:lnTo>
                <a:lnTo>
                  <a:pt x="0" y="53544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821" r="-1821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653587" y="-1317592"/>
            <a:ext cx="20249554" cy="4335775"/>
          </a:xfrm>
          <a:custGeom>
            <a:avLst/>
            <a:gdLst/>
            <a:ahLst/>
            <a:cxnLst/>
            <a:rect l="l" t="t" r="r" b="b"/>
            <a:pathLst>
              <a:path w="20249554" h="4335775">
                <a:moveTo>
                  <a:pt x="0" y="0"/>
                </a:moveTo>
                <a:lnTo>
                  <a:pt x="20249554" y="0"/>
                </a:lnTo>
                <a:lnTo>
                  <a:pt x="20249554" y="4335775"/>
                </a:lnTo>
                <a:lnTo>
                  <a:pt x="0" y="43357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3988" b="-26971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430116" y="262560"/>
            <a:ext cx="13750502" cy="2616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01442" lvl="1" algn="ctr">
              <a:lnSpc>
                <a:spcPts val="10171"/>
              </a:lnSpc>
            </a:pPr>
            <a:r>
              <a:rPr lang="en-US" sz="7424" dirty="0" smtClean="0">
                <a:solidFill>
                  <a:srgbClr val="FFFFF9"/>
                </a:solidFill>
                <a:latin typeface="Baloo"/>
                <a:ea typeface="Baloo"/>
                <a:cs typeface="Baloo"/>
                <a:sym typeface="Baloo"/>
              </a:rPr>
              <a:t>3. </a:t>
            </a:r>
            <a:r>
              <a:rPr lang="en-US" sz="7424" dirty="0" err="1" smtClean="0">
                <a:solidFill>
                  <a:srgbClr val="FFFFF9"/>
                </a:solidFill>
                <a:latin typeface="Baloo"/>
                <a:ea typeface="Baloo"/>
                <a:cs typeface="Baloo"/>
                <a:sym typeface="Baloo"/>
              </a:rPr>
              <a:t>Một</a:t>
            </a:r>
            <a:r>
              <a:rPr lang="en-US" sz="7424" dirty="0" smtClean="0">
                <a:solidFill>
                  <a:srgbClr val="FFFFF9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7424" dirty="0" err="1">
                <a:solidFill>
                  <a:srgbClr val="FFFFF9"/>
                </a:solidFill>
                <a:latin typeface="Baloo"/>
                <a:ea typeface="Baloo"/>
                <a:cs typeface="Baloo"/>
                <a:sym typeface="Baloo"/>
              </a:rPr>
              <a:t>số</a:t>
            </a:r>
            <a:r>
              <a:rPr lang="en-US" sz="7424" dirty="0">
                <a:solidFill>
                  <a:srgbClr val="FFFFF9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7424" dirty="0" err="1">
                <a:solidFill>
                  <a:srgbClr val="FFFFF9"/>
                </a:solidFill>
                <a:latin typeface="Baloo"/>
                <a:ea typeface="Baloo"/>
                <a:cs typeface="Baloo"/>
                <a:sym typeface="Baloo"/>
              </a:rPr>
              <a:t>mẹo</a:t>
            </a:r>
            <a:r>
              <a:rPr lang="en-US" sz="7424" dirty="0">
                <a:solidFill>
                  <a:srgbClr val="FFFFF9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7424" dirty="0" err="1">
                <a:solidFill>
                  <a:srgbClr val="FFFFF9"/>
                </a:solidFill>
                <a:latin typeface="Baloo"/>
                <a:ea typeface="Baloo"/>
                <a:cs typeface="Baloo"/>
                <a:sym typeface="Baloo"/>
              </a:rPr>
              <a:t>để</a:t>
            </a:r>
            <a:r>
              <a:rPr lang="en-US" sz="7424" dirty="0">
                <a:solidFill>
                  <a:srgbClr val="FFFFF9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7424" dirty="0" err="1">
                <a:solidFill>
                  <a:srgbClr val="FFFFF9"/>
                </a:solidFill>
                <a:latin typeface="Baloo"/>
                <a:ea typeface="Baloo"/>
                <a:cs typeface="Baloo"/>
                <a:sym typeface="Baloo"/>
              </a:rPr>
              <a:t>vượt</a:t>
            </a:r>
            <a:r>
              <a:rPr lang="en-US" sz="7424" dirty="0">
                <a:solidFill>
                  <a:srgbClr val="FFFFF9"/>
                </a:solidFill>
                <a:latin typeface="Baloo"/>
                <a:ea typeface="Baloo"/>
                <a:cs typeface="Baloo"/>
                <a:sym typeface="Baloo"/>
              </a:rPr>
              <a:t> qua  </a:t>
            </a:r>
            <a:r>
              <a:rPr lang="en-US" sz="7424" dirty="0" err="1">
                <a:solidFill>
                  <a:srgbClr val="FFFFF9"/>
                </a:solidFill>
                <a:latin typeface="Baloo"/>
                <a:ea typeface="Baloo"/>
                <a:cs typeface="Baloo"/>
                <a:sym typeface="Baloo"/>
              </a:rPr>
              <a:t>căng</a:t>
            </a:r>
            <a:r>
              <a:rPr lang="en-US" sz="7424" dirty="0">
                <a:solidFill>
                  <a:srgbClr val="FFFFF9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7424" dirty="0" err="1" smtClean="0">
                <a:solidFill>
                  <a:srgbClr val="FFFFF9"/>
                </a:solidFill>
                <a:latin typeface="Baloo"/>
                <a:ea typeface="Baloo"/>
                <a:cs typeface="Baloo"/>
                <a:sym typeface="Baloo"/>
              </a:rPr>
              <a:t>thẳng</a:t>
            </a:r>
            <a:endParaRPr lang="en-US" sz="7424" dirty="0">
              <a:solidFill>
                <a:srgbClr val="FFFFF9"/>
              </a:solidFill>
              <a:latin typeface="Baloo"/>
              <a:ea typeface="Baloo"/>
              <a:cs typeface="Baloo"/>
              <a:sym typeface="Balo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650</Words>
  <Application>Microsoft Office PowerPoint</Application>
  <PresentationFormat>Custom</PresentationFormat>
  <Paragraphs>56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Roca Two Bold</vt:lpstr>
      <vt:lpstr>Hertical Smooth</vt:lpstr>
      <vt:lpstr>Roca Two</vt:lpstr>
      <vt:lpstr>Calibri</vt:lpstr>
      <vt:lpstr>Canva Sans Bold</vt:lpstr>
      <vt:lpstr>Arial</vt:lpstr>
      <vt:lpstr>Canva Sans</vt:lpstr>
      <vt:lpstr>Baloo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chống bạo lực và Quấy rối</dc:title>
  <dc:creator>HR, Dao Tao 01(HR)</dc:creator>
  <cp:lastModifiedBy>HR, Dao Tao 01 (JSG HR)</cp:lastModifiedBy>
  <cp:revision>10</cp:revision>
  <dcterms:created xsi:type="dcterms:W3CDTF">2006-08-16T00:00:00Z</dcterms:created>
  <dcterms:modified xsi:type="dcterms:W3CDTF">2026-04-06T01:50:18Z</dcterms:modified>
  <dc:identifier>DAHFeblf8us</dc:identifier>
</cp:coreProperties>
</file>