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5" r:id="rId3"/>
    <p:sldId id="290" r:id="rId4"/>
    <p:sldId id="280" r:id="rId5"/>
    <p:sldId id="291" r:id="rId6"/>
    <p:sldId id="294" r:id="rId7"/>
    <p:sldId id="292" r:id="rId8"/>
    <p:sldId id="282" r:id="rId9"/>
    <p:sldId id="293" r:id="rId10"/>
    <p:sldId id="284" r:id="rId11"/>
    <p:sldId id="286" r:id="rId12"/>
    <p:sldId id="289" r:id="rId13"/>
    <p:sldId id="276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1DB"/>
    <a:srgbClr val="FA3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9" autoAdjust="0"/>
    <p:restoredTop sz="94920" autoAdjust="0"/>
  </p:normalViewPr>
  <p:slideViewPr>
    <p:cSldViewPr snapToGrid="0">
      <p:cViewPr varScale="1">
        <p:scale>
          <a:sx n="87" d="100"/>
          <a:sy n="87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FCB1D7-ED93-43D3-B1C9-65532F25AEA1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B8BFDA-FC70-4042-B8AC-56FFFEF5C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8793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5ECFD3-6262-4E67-B06C-43D39A5FF2FC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F4AA13-4844-41C4-AFF8-BEB4D7355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29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9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2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7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3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9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0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5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8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02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4AA13-4844-41C4-AFF8-BEB4D7355A8E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5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78A1-BC6F-4FB3-AFA5-9DB12360B4B0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2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D08-9C98-4EAE-94BA-1EC21C7D0046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5F16-952A-4014-8AF9-943741DC4CB6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5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D020-10B4-46B9-ABBD-10A825B6A954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7E31-CF9B-447D-9C99-1D94A9CF3667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6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69C4-9A1A-4BF6-BD43-AEEDA0ACD4B0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8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33C-C545-4CF2-B8E2-91CEAFE5D073}" type="datetime1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E25-B9D2-459D-9CBF-361D7053270F}" type="datetime1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0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FDE8-4ED4-4A60-8C48-1924F10FAE07}" type="datetime1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3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D67-222E-4789-9974-5D1E1FFE458B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1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1AE7-B30A-4592-B742-14D31CBC9C89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96E6-A914-4682-AC8D-D65E1C3E1065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A04DA-979E-4A56-B2D6-29081AD80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5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the importance of Respect in the Workplace &amp; How it Affects  Employees (Explained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" b="3127"/>
          <a:stretch/>
        </p:blipFill>
        <p:spPr bwMode="auto">
          <a:xfrm>
            <a:off x="0" y="0"/>
            <a:ext cx="12192000" cy="68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5" y="176161"/>
            <a:ext cx="2020563" cy="5567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3232" y="1949418"/>
            <a:ext cx="11085521" cy="31862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TÔN TRỌNG TRONG CÁC MỐI QUAN HỆ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9332" y="454542"/>
            <a:ext cx="2933323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286227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1</a:t>
            </a:fld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9912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90574" y="6373457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10</a:t>
            </a:fld>
            <a:endParaRPr lang="en-US" sz="1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41055" y="949867"/>
            <a:ext cx="11719413" cy="5540836"/>
            <a:chOff x="177312" y="1187494"/>
            <a:chExt cx="11719413" cy="55408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13" y="4056807"/>
              <a:ext cx="2221319" cy="24998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8"/>
            <a:stretch/>
          </p:blipFill>
          <p:spPr>
            <a:xfrm>
              <a:off x="177313" y="1198021"/>
              <a:ext cx="2221319" cy="23680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"/>
            <a:stretch/>
          </p:blipFill>
          <p:spPr>
            <a:xfrm>
              <a:off x="2532524" y="1187495"/>
              <a:ext cx="2125855" cy="23674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05" b="4374"/>
            <a:stretch/>
          </p:blipFill>
          <p:spPr>
            <a:xfrm>
              <a:off x="2532524" y="4056806"/>
              <a:ext cx="2125855" cy="24998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4"/>
            <a:stretch/>
          </p:blipFill>
          <p:spPr>
            <a:xfrm>
              <a:off x="4792271" y="4056807"/>
              <a:ext cx="2304664" cy="234628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"/>
            <a:stretch/>
          </p:blipFill>
          <p:spPr>
            <a:xfrm>
              <a:off x="4792271" y="1187494"/>
              <a:ext cx="2330932" cy="23686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980" y="1187494"/>
              <a:ext cx="2280862" cy="23581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386" y="4051017"/>
              <a:ext cx="2300498" cy="23470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942" y="1187494"/>
              <a:ext cx="2220257" cy="237860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2"/>
            <a:stretch/>
          </p:blipFill>
          <p:spPr>
            <a:xfrm>
              <a:off x="9666942" y="4051017"/>
              <a:ext cx="2229783" cy="23203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7313" y="3565800"/>
              <a:ext cx="2221317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Lắng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nghe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tích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cực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312" y="6405165"/>
              <a:ext cx="2221317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Lắng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nghe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tích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cực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32521" y="6405164"/>
              <a:ext cx="2125857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Thái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đô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̣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phán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xét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32523" y="3545824"/>
              <a:ext cx="2125855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Thái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đô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̣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phán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xét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92269" y="3545824"/>
              <a:ext cx="2330934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Đòi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hỏi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47035" y="6395480"/>
              <a:ext cx="2281848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Lòng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biết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ơn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89829" y="6395481"/>
              <a:ext cx="2307106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smtClean="0">
                  <a:solidFill>
                    <a:schemeClr val="bg1"/>
                  </a:solidFill>
                </a:rPr>
                <a:t>Đề nghị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47035" y="3548113"/>
              <a:ext cx="2269807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Quyền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lợi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666942" y="3567066"/>
              <a:ext cx="2220257" cy="3231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Vô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tâm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678983" y="6371354"/>
              <a:ext cx="2208216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err="1" smtClean="0">
                  <a:solidFill>
                    <a:schemeClr val="bg1"/>
                  </a:solidFill>
                </a:rPr>
                <a:t>Quan</a:t>
              </a:r>
              <a:r>
                <a:rPr lang="en-US" sz="15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500" b="1" dirty="0" err="1" smtClean="0">
                  <a:solidFill>
                    <a:schemeClr val="bg1"/>
                  </a:solidFill>
                </a:rPr>
                <a:t>tâm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-9390"/>
            <a:ext cx="1220152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THÁI ĐỘ VÀ CÁC MỐI QUAN HỆ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4483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KỸ NĂNG LẮNG NGHE</a:t>
            </a:r>
            <a:endParaRPr lang="vi-V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48800" y="6246857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11</a:t>
            </a:fld>
            <a:endParaRPr lang="en-US" sz="1400" b="1" dirty="0"/>
          </a:p>
        </p:txBody>
      </p:sp>
      <p:pic>
        <p:nvPicPr>
          <p:cNvPr id="11266" name="Picture 2" descr="Emoji, emoticon, expression, moody icon - Download on Iconf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84" y="803702"/>
            <a:ext cx="1359135" cy="13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32" y="910300"/>
            <a:ext cx="1252537" cy="1252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65361" y="2203443"/>
            <a:ext cx="285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cs typeface="Arial" panose="020B0604020202020204" pitchFamily="34" charset="0"/>
              </a:rPr>
              <a:t>Lắng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cs typeface="Arial" panose="020B0604020202020204" pitchFamily="34" charset="0"/>
              </a:rPr>
              <a:t>nghe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cs typeface="Arial" panose="020B0604020202020204" pitchFamily="34" charset="0"/>
              </a:rPr>
              <a:t>tốt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7787" y="2217267"/>
            <a:ext cx="4247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cs typeface="Arial" panose="020B0604020202020204" pitchFamily="34" charset="0"/>
              </a:rPr>
              <a:t>Lắng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cs typeface="Arial" panose="020B0604020202020204" pitchFamily="34" charset="0"/>
              </a:rPr>
              <a:t>nghe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cs typeface="Arial" panose="020B0604020202020204" pitchFamily="34" charset="0"/>
              </a:rPr>
              <a:t>tốt</a:t>
            </a:r>
            <a:endParaRPr lang="en-US" sz="3600" dirty="0"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320598"/>
              </p:ext>
            </p:extLst>
          </p:nvPr>
        </p:nvGraphicFramePr>
        <p:xfrm>
          <a:off x="744725" y="3119523"/>
          <a:ext cx="10702549" cy="2595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4418"/>
                <a:gridCol w="5438131"/>
              </a:tblGrid>
              <a:tr h="259547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Duy trì giao tiếp bằng </a:t>
                      </a:r>
                      <a:r>
                        <a:rPr lang="vi-VN" sz="220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mắt </a:t>
                      </a:r>
                      <a:endParaRPr lang="en-US" sz="22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Luôn có </a:t>
                      </a:r>
                      <a:r>
                        <a:rPr lang="vi-VN" sz="220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câu: </a:t>
                      </a: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ừ, à, mình </a:t>
                      </a:r>
                      <a:r>
                        <a:rPr lang="vi-VN" sz="220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 nghe </a:t>
                      </a: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đây </a:t>
                      </a:r>
                      <a:endParaRPr lang="en-US" sz="22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ngắt lời</a:t>
                      </a:r>
                      <a:endParaRPr lang="en-US" sz="22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làm việc riêng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Nhìn nơi </a:t>
                      </a:r>
                      <a:r>
                        <a:rPr lang="vi-VN" sz="2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khác, không giao tiếp bằng mắt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phản hồi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vi-VN" sz="2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Ngắt lời </a:t>
                      </a:r>
                      <a:r>
                        <a:rPr lang="vi-VN" sz="2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thường xuyên</a:t>
                      </a:r>
                      <a:endParaRPr lang="en-US" sz="220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việc riêng</a:t>
                      </a:r>
                      <a:endParaRPr lang="en-US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46" y="6328098"/>
            <a:ext cx="1446516" cy="398584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10388146" y="4551399"/>
            <a:ext cx="1157060" cy="1157386"/>
          </a:xfrm>
          <a:prstGeom prst="mathMultiply">
            <a:avLst>
              <a:gd name="adj1" fmla="val 13996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ỹ năng lắng nghe hiệu quả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90000" l="8500" r="90000">
                        <a14:foregroundMark x1="21333" y1="30500" x2="21333" y2="30500"/>
                        <a14:foregroundMark x1="21333" y1="30500" x2="21333" y2="30500"/>
                        <a14:foregroundMark x1="20333" y1="21250" x2="20333" y2="21250"/>
                        <a14:foregroundMark x1="20333" y1="21250" x2="20333" y2="21250"/>
                        <a14:foregroundMark x1="31167" y1="17750" x2="31167" y2="17750"/>
                        <a14:foregroundMark x1="31167" y1="17750" x2="31167" y2="17750"/>
                        <a14:foregroundMark x1="35500" y1="16750" x2="35500" y2="16750"/>
                        <a14:foregroundMark x1="35500" y1="16750" x2="35500" y2="16750"/>
                        <a14:foregroundMark x1="35500" y1="16750" x2="35500" y2="16750"/>
                        <a14:foregroundMark x1="51000" y1="16250" x2="51000" y2="16250"/>
                        <a14:foregroundMark x1="51000" y1="16250" x2="51000" y2="16250"/>
                        <a14:foregroundMark x1="58167" y1="20250" x2="58167" y2="20250"/>
                        <a14:foregroundMark x1="58167" y1="20250" x2="58167" y2="20250"/>
                        <a14:foregroundMark x1="58167" y1="20250" x2="58167" y2="20250"/>
                        <a14:foregroundMark x1="66833" y1="16500" x2="66833" y2="16500"/>
                        <a14:foregroundMark x1="66833" y1="16500" x2="66833" y2="16500"/>
                        <a14:foregroundMark x1="66833" y1="16500" x2="66833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1"/>
          <a:stretch/>
        </p:blipFill>
        <p:spPr bwMode="auto">
          <a:xfrm>
            <a:off x="32657" y="615552"/>
            <a:ext cx="547551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12</a:t>
            </a:fld>
            <a:endParaRPr lang="en-US" sz="1400" b="1" dirty="0"/>
          </a:p>
        </p:txBody>
      </p:sp>
      <p:sp>
        <p:nvSpPr>
          <p:cNvPr id="3" name="AutoShape 2" descr="How to Deal With a Colleague's Negative Attitude - Glassdoor 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Kỹ năng lắng ng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886"/>
            <a:ext cx="5508171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931229" y="1261883"/>
            <a:ext cx="6901543" cy="3779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chemeClr val="tx1"/>
                </a:solidFill>
              </a:rPr>
              <a:t>Lắng </a:t>
            </a:r>
            <a:r>
              <a:rPr lang="vi-VN" sz="2400" b="1" dirty="0">
                <a:solidFill>
                  <a:schemeClr val="tx1"/>
                </a:solidFill>
              </a:rPr>
              <a:t>nghe tích cực </a:t>
            </a:r>
            <a:r>
              <a:rPr lang="vi-VN" sz="2400" dirty="0">
                <a:solidFill>
                  <a:schemeClr val="tx1"/>
                </a:solidFill>
              </a:rPr>
              <a:t>là </a:t>
            </a:r>
            <a:r>
              <a:rPr lang="vi-VN" sz="2400">
                <a:solidFill>
                  <a:schemeClr val="tx1"/>
                </a:solidFill>
              </a:rPr>
              <a:t>cách </a:t>
            </a:r>
            <a:r>
              <a:rPr lang="vi-VN" sz="2400" smtClean="0">
                <a:solidFill>
                  <a:schemeClr val="tx1"/>
                </a:solidFill>
              </a:rPr>
              <a:t>lắng </a:t>
            </a:r>
            <a:r>
              <a:rPr lang="vi-VN" sz="2400" dirty="0">
                <a:solidFill>
                  <a:schemeClr val="tx1"/>
                </a:solidFill>
              </a:rPr>
              <a:t>nghe để thấu hiểu những </a:t>
            </a:r>
            <a:r>
              <a:rPr lang="vi-VN" sz="2400">
                <a:solidFill>
                  <a:schemeClr val="tx1"/>
                </a:solidFill>
              </a:rPr>
              <a:t>gì </a:t>
            </a:r>
            <a:r>
              <a:rPr lang="vi-VN" sz="2400" smtClean="0">
                <a:solidFill>
                  <a:schemeClr val="tx1"/>
                </a:solidFill>
              </a:rPr>
              <a:t>người đối thoại đang </a:t>
            </a:r>
            <a:r>
              <a:rPr lang="vi-VN" sz="2400" dirty="0">
                <a:solidFill>
                  <a:schemeClr val="tx1"/>
                </a:solidFill>
              </a:rPr>
              <a:t>nói.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/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smtClean="0">
                <a:solidFill>
                  <a:schemeClr val="tx1"/>
                </a:solidFill>
              </a:rPr>
              <a:t>Hãy </a:t>
            </a:r>
            <a:r>
              <a:rPr lang="vi-VN" sz="2400" dirty="0">
                <a:solidFill>
                  <a:schemeClr val="tx1"/>
                </a:solidFill>
              </a:rPr>
              <a:t>sử dụng cả </a:t>
            </a:r>
            <a:r>
              <a:rPr lang="vi-VN" sz="2400" b="1" dirty="0">
                <a:solidFill>
                  <a:schemeClr val="tx1"/>
                </a:solidFill>
              </a:rPr>
              <a:t>ngôn ngữ có lời và không lời</a:t>
            </a:r>
            <a:r>
              <a:rPr lang="vi-VN" sz="2400" dirty="0">
                <a:solidFill>
                  <a:schemeClr val="tx1"/>
                </a:solidFill>
              </a:rPr>
              <a:t> (ngôn ngữ cơ </a:t>
            </a:r>
            <a:r>
              <a:rPr lang="vi-VN" sz="2400">
                <a:solidFill>
                  <a:schemeClr val="tx1"/>
                </a:solidFill>
              </a:rPr>
              <a:t>thể</a:t>
            </a:r>
            <a:r>
              <a:rPr lang="vi-VN" sz="2400" smtClean="0">
                <a:solidFill>
                  <a:schemeClr val="tx1"/>
                </a:solidFill>
              </a:rPr>
              <a:t>)</a:t>
            </a:r>
            <a:r>
              <a:rPr lang="en-US" sz="2400" smtClean="0">
                <a:solidFill>
                  <a:schemeClr val="tx1"/>
                </a:solidFill>
              </a:rPr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/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chemeClr val="tx1"/>
                </a:solidFill>
              </a:rPr>
              <a:t>Ngôn ngữ cơ thể </a:t>
            </a:r>
            <a:r>
              <a:rPr lang="vi-VN" sz="2400" dirty="0">
                <a:solidFill>
                  <a:schemeClr val="tx1"/>
                </a:solidFill>
              </a:rPr>
              <a:t>là công cụ mạnh mẽ trong </a:t>
            </a:r>
            <a:r>
              <a:rPr lang="vi-VN" sz="2400">
                <a:solidFill>
                  <a:schemeClr val="tx1"/>
                </a:solidFill>
              </a:rPr>
              <a:t>giao </a:t>
            </a:r>
            <a:r>
              <a:rPr lang="vi-VN" sz="2400" smtClean="0">
                <a:solidFill>
                  <a:schemeClr val="tx1"/>
                </a:solidFill>
              </a:rPr>
              <a:t>tiếp</a:t>
            </a:r>
            <a:r>
              <a:rPr lang="en-US" sz="2400" smtClean="0">
                <a:solidFill>
                  <a:schemeClr val="tx1"/>
                </a:solidFill>
              </a:rPr>
              <a:t>, </a:t>
            </a:r>
            <a:r>
              <a:rPr lang="vi-VN" sz="2400" smtClean="0">
                <a:solidFill>
                  <a:schemeClr val="tx1"/>
                </a:solidFill>
              </a:rPr>
              <a:t>dù </a:t>
            </a:r>
            <a:r>
              <a:rPr lang="vi-VN" sz="2400" dirty="0">
                <a:solidFill>
                  <a:schemeClr val="tx1"/>
                </a:solidFill>
              </a:rPr>
              <a:t>là lời nói hay cơ thể, đều đáng được trân </a:t>
            </a:r>
            <a:r>
              <a:rPr lang="vi-VN" sz="2400" dirty="0" smtClean="0">
                <a:solidFill>
                  <a:schemeClr val="tx1"/>
                </a:solidFill>
              </a:rPr>
              <a:t>trọng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KỸ NĂNG LẮNG NGHE</a:t>
            </a:r>
            <a:endParaRPr lang="vi-V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175" y="6220526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ự tôn trọng trong một mối quan hệ lành mạnh (Respect In A Healthy  Relationship) – Exploring Psychology – Khám Phá Tâm Lý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0000" l="858" r="96078">
                        <a14:foregroundMark x1="30392" y1="87132" x2="30392" y2="87132"/>
                        <a14:foregroundMark x1="32721" y1="85294" x2="32721" y2="85294"/>
                        <a14:foregroundMark x1="32721" y1="85294" x2="32721" y2="85294"/>
                        <a14:foregroundMark x1="32721" y1="85294" x2="32721" y2="85294"/>
                        <a14:foregroundMark x1="29044" y1="77390" x2="29044" y2="77390"/>
                        <a14:foregroundMark x1="29044" y1="77390" x2="29044" y2="77390"/>
                        <a14:foregroundMark x1="29044" y1="77390" x2="29044" y2="77390"/>
                        <a14:foregroundMark x1="29044" y1="77390" x2="29044" y2="77390"/>
                        <a14:foregroundMark x1="37990" y1="90441" x2="37990" y2="90441"/>
                        <a14:foregroundMark x1="37990" y1="90441" x2="37990" y2="90441"/>
                        <a14:foregroundMark x1="37990" y1="90441" x2="37990" y2="90441"/>
                        <a14:foregroundMark x1="37990" y1="90441" x2="37990" y2="90441"/>
                        <a14:foregroundMark x1="34559" y1="93015" x2="34559" y2="93015"/>
                        <a14:foregroundMark x1="34559" y1="93015" x2="34559" y2="93015"/>
                        <a14:foregroundMark x1="34559" y1="93015" x2="34559" y2="93015"/>
                        <a14:foregroundMark x1="34559" y1="93015" x2="34559" y2="93015"/>
                        <a14:foregroundMark x1="30882" y1="82169" x2="30882" y2="82169"/>
                        <a14:foregroundMark x1="30882" y1="82169" x2="30882" y2="82169"/>
                        <a14:foregroundMark x1="30882" y1="82169" x2="30882" y2="82169"/>
                        <a14:foregroundMark x1="30882" y1="82169" x2="30882" y2="82169"/>
                        <a14:foregroundMark x1="29779" y1="13235" x2="29779" y2="13235"/>
                        <a14:foregroundMark x1="29779" y1="13235" x2="29779" y2="13235"/>
                        <a14:foregroundMark x1="29779" y1="13235" x2="29779" y2="13235"/>
                        <a14:foregroundMark x1="29289" y1="15625" x2="29289" y2="15625"/>
                        <a14:foregroundMark x1="29289" y1="15625" x2="29289" y2="15625"/>
                        <a14:foregroundMark x1="29289" y1="15625" x2="29289" y2="15625"/>
                        <a14:foregroundMark x1="28064" y1="18750" x2="28064" y2="18750"/>
                        <a14:foregroundMark x1="28064" y1="18750" x2="28064" y2="18750"/>
                        <a14:foregroundMark x1="32966" y1="9191" x2="32966" y2="9191"/>
                        <a14:foregroundMark x1="32966" y1="9191" x2="32966" y2="9191"/>
                        <a14:foregroundMark x1="28064" y1="75000" x2="28064" y2="75000"/>
                        <a14:foregroundMark x1="28064" y1="75000" x2="28064" y2="75000"/>
                        <a14:foregroundMark x1="28064" y1="75000" x2="28064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8"/>
          <a:stretch/>
        </p:blipFill>
        <p:spPr bwMode="auto">
          <a:xfrm>
            <a:off x="894894" y="1"/>
            <a:ext cx="10376664" cy="68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" y="168820"/>
            <a:ext cx="1697618" cy="467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0198" y="805414"/>
            <a:ext cx="11079125" cy="16946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/>
              <a:t>“</a:t>
            </a:r>
            <a:r>
              <a:rPr lang="vi-VN" sz="2400" i="1"/>
              <a:t>Hãy đối xử với người khác theo cách mà bạn muốn được đối xử.</a:t>
            </a:r>
            <a:endParaRPr lang="en-US" sz="2400" i="1"/>
          </a:p>
          <a:p>
            <a:pPr algn="ctr">
              <a:lnSpc>
                <a:spcPct val="150000"/>
              </a:lnSpc>
            </a:pPr>
            <a:r>
              <a:rPr lang="vi-VN" sz="2400" i="1"/>
              <a:t>Hãy nói với người khác theo cách bạn muốn người khác nói với mình. </a:t>
            </a:r>
            <a:endParaRPr lang="en-US" sz="2400" i="1"/>
          </a:p>
          <a:p>
            <a:pPr algn="ctr">
              <a:lnSpc>
                <a:spcPct val="150000"/>
              </a:lnSpc>
            </a:pPr>
            <a:r>
              <a:rPr lang="vi-VN" sz="2400" i="1"/>
              <a:t>Sự tôn trọng phải được kiếm tìm, không phải được cho</a:t>
            </a:r>
            <a:r>
              <a:rPr lang="en-US" sz="2400" i="1"/>
              <a:t>”</a:t>
            </a:r>
            <a:r>
              <a:rPr lang="vi-VN" sz="2400" i="1"/>
              <a:t>.</a:t>
            </a:r>
            <a:endParaRPr lang="en-US" sz="2400" i="1"/>
          </a:p>
        </p:txBody>
      </p:sp>
      <p:sp>
        <p:nvSpPr>
          <p:cNvPr id="5" name="TextBox 4"/>
          <p:cNvSpPr txBox="1"/>
          <p:nvPr/>
        </p:nvSpPr>
        <p:spPr>
          <a:xfrm>
            <a:off x="9597540" y="5511939"/>
            <a:ext cx="2061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CẢM ƠN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2259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pect in the Workplace - Inspire Training Academy,Nep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r="14410"/>
          <a:stretch/>
        </p:blipFill>
        <p:spPr bwMode="auto">
          <a:xfrm>
            <a:off x="5295899" y="0"/>
            <a:ext cx="6896101" cy="68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7301" y="949795"/>
            <a:ext cx="40279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Tôn trọng là gì?</a:t>
            </a:r>
            <a:endParaRPr lang="vi-V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48800" y="6246857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2</a:t>
            </a:fld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884" y="2003556"/>
            <a:ext cx="4726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trọng là thấu hiểu và trân trọng giá trị </a:t>
            </a:r>
            <a:r>
              <a:rPr lang="vi-VN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vi-VN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xây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dựng sự tự tin, gắn kết và hài hòa trong các mối quan hệ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hiếu </a:t>
            </a:r>
            <a:r>
              <a:rPr lang="vi-VN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</a:t>
            </a:r>
            <a:r>
              <a:rPr lang="vi-VN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 </a:t>
            </a:r>
            <a:r>
              <a:rPr lang="vi-V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 và </a:t>
            </a:r>
            <a:r>
              <a:rPr lang="vi-VN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 </a:t>
            </a:r>
            <a:r>
              <a:rPr lang="vi-VN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ổn</a:t>
            </a:r>
            <a:r>
              <a:rPr lang="en-US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ảnh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hưởng đến 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cuộc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sống chúng ta và những người xung quan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</a:rPr>
              <a:t>h.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4" y="205337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869117" y="969326"/>
            <a:ext cx="5322883" cy="561632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3</a:t>
            </a:fld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3268707" y="1435638"/>
            <a:ext cx="2878595" cy="6738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ounded Rectangle 1"/>
          <p:cNvSpPr/>
          <p:nvPr/>
        </p:nvSpPr>
        <p:spPr>
          <a:xfrm>
            <a:off x="452667" y="1017275"/>
            <a:ext cx="6174465" cy="913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>
                <a:solidFill>
                  <a:schemeClr val="tx1"/>
                </a:solidFill>
              </a:rPr>
              <a:t>R</a:t>
            </a:r>
            <a:r>
              <a:rPr lang="en-US" sz="2200" b="1" smtClean="0">
                <a:solidFill>
                  <a:schemeClr val="tx1"/>
                </a:solidFill>
              </a:rPr>
              <a:t>ất quan trọng với sức khỏe tinh thần &amp; cảm xúc </a:t>
            </a:r>
            <a:r>
              <a:rPr lang="en-US" sz="220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200" smtClean="0">
                <a:solidFill>
                  <a:schemeClr val="tx1"/>
                </a:solidFill>
              </a:rPr>
              <a:t>cuộc </a:t>
            </a:r>
            <a:r>
              <a:rPr lang="en-US" sz="2200" dirty="0" err="1">
                <a:solidFill>
                  <a:schemeClr val="tx1"/>
                </a:solidFill>
              </a:rPr>
              <a:t>sống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err="1">
                <a:solidFill>
                  <a:schemeClr val="tx1"/>
                </a:solidFill>
              </a:rPr>
              <a:t>lành</a:t>
            </a:r>
            <a:r>
              <a:rPr lang="en-US" sz="2200">
                <a:solidFill>
                  <a:schemeClr val="tx1"/>
                </a:solidFill>
              </a:rPr>
              <a:t> </a:t>
            </a:r>
            <a:r>
              <a:rPr lang="en-US" sz="2200" smtClean="0">
                <a:solidFill>
                  <a:schemeClr val="tx1"/>
                </a:solidFill>
              </a:rPr>
              <a:t>mạnh, hạnh </a:t>
            </a:r>
            <a:r>
              <a:rPr lang="en-US" sz="2200" dirty="0" err="1" smtClean="0">
                <a:solidFill>
                  <a:schemeClr val="tx1"/>
                </a:solidFill>
              </a:rPr>
              <a:t>phúc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2667" y="4291934"/>
            <a:ext cx="6174465" cy="617523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chemeClr val="tx1"/>
                </a:solidFill>
              </a:rPr>
              <a:t>C</a:t>
            </a:r>
            <a:r>
              <a:rPr lang="en-US" sz="2200" smtClean="0">
                <a:solidFill>
                  <a:schemeClr val="tx1"/>
                </a:solidFill>
              </a:rPr>
              <a:t>ó sự </a:t>
            </a:r>
            <a:r>
              <a:rPr lang="en-US" sz="2200" b="1" dirty="0" err="1">
                <a:solidFill>
                  <a:schemeClr val="tx1"/>
                </a:solidFill>
              </a:rPr>
              <a:t>yên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bình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thấu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hiểu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err="1">
                <a:solidFill>
                  <a:schemeClr val="tx1"/>
                </a:solidFill>
              </a:rPr>
              <a:t>va</a:t>
            </a:r>
            <a:r>
              <a:rPr lang="en-US" sz="2200" b="1">
                <a:solidFill>
                  <a:schemeClr val="tx1"/>
                </a:solidFill>
              </a:rPr>
              <a:t>̀ </a:t>
            </a:r>
            <a:r>
              <a:rPr lang="en-US" sz="2200" b="1" smtClean="0">
                <a:solidFill>
                  <a:schemeClr val="tx1"/>
                </a:solidFill>
              </a:rPr>
              <a:t>tôn </a:t>
            </a:r>
            <a:r>
              <a:rPr lang="en-US" sz="2200" b="1" dirty="0" err="1">
                <a:solidFill>
                  <a:schemeClr val="tx1"/>
                </a:solidFill>
              </a:rPr>
              <a:t>trọng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lẫn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nhau</a:t>
            </a:r>
            <a:r>
              <a:rPr lang="en-US" sz="2200" b="1" dirty="0" smtClean="0">
                <a:solidFill>
                  <a:schemeClr val="tx1"/>
                </a:solidFill>
              </a:rPr>
              <a:t>. 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2667" y="5122822"/>
            <a:ext cx="6174465" cy="8534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chemeClr val="tx1"/>
                </a:solidFill>
              </a:rPr>
              <a:t>H</a:t>
            </a:r>
            <a:r>
              <a:rPr lang="en-US" sz="2200" smtClean="0">
                <a:solidFill>
                  <a:schemeClr val="tx1"/>
                </a:solidFill>
              </a:rPr>
              <a:t>ọc </a:t>
            </a:r>
            <a:r>
              <a:rPr lang="en-US" sz="2200" dirty="0" err="1">
                <a:solidFill>
                  <a:schemeClr val="tx1"/>
                </a:solidFill>
              </a:rPr>
              <a:t>cách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tôn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err="1">
                <a:solidFill>
                  <a:schemeClr val="tx1"/>
                </a:solidFill>
              </a:rPr>
              <a:t>trọng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bản </a:t>
            </a:r>
            <a:r>
              <a:rPr lang="en-US" sz="2200" b="1" err="1">
                <a:solidFill>
                  <a:schemeClr val="tx1"/>
                </a:solidFill>
              </a:rPr>
              <a:t>thân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trước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200" smtClean="0">
                <a:solidFill>
                  <a:schemeClr val="tx1"/>
                </a:solidFill>
                <a:sym typeface="Wingdings" panose="05000000000000000000" pitchFamily="2" charset="2"/>
              </a:rPr>
              <a:t>đối xử với người khác bằng sự tôn trọng tương tự.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31575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MỐI QUAN HỆ HÀI HÒA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2668" y="2141387"/>
            <a:ext cx="6174464" cy="85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smtClean="0">
                <a:solidFill>
                  <a:schemeClr val="tx1"/>
                </a:solidFill>
              </a:rPr>
              <a:t>Có nhiều mối quan hệ: </a:t>
            </a:r>
            <a:r>
              <a:rPr lang="en-US" sz="2200" b="1" smtClean="0">
                <a:solidFill>
                  <a:schemeClr val="tx1"/>
                </a:solidFill>
              </a:rPr>
              <a:t>Gia đình, người thân; Tình bạn; Người quen/người lạ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2667" y="3208888"/>
            <a:ext cx="6174465" cy="8696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chemeClr val="tx1"/>
                </a:solidFill>
              </a:rPr>
              <a:t>T</a:t>
            </a:r>
            <a:r>
              <a:rPr lang="en-US" sz="2200" smtClean="0">
                <a:solidFill>
                  <a:schemeClr val="tx1"/>
                </a:solidFill>
              </a:rPr>
              <a:t>ôn trọng, nuôi dưỡng chúng </a:t>
            </a:r>
            <a:r>
              <a:rPr lang="en-US" sz="2200" b="1" smtClean="0">
                <a:solidFill>
                  <a:schemeClr val="tx1"/>
                </a:solidFill>
              </a:rPr>
              <a:t>rất cần thiết cho sự trưởng thành, phát triển.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5" y="75994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b="957"/>
          <a:stretch/>
        </p:blipFill>
        <p:spPr>
          <a:xfrm>
            <a:off x="522820" y="737546"/>
            <a:ext cx="11146360" cy="59986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4</a:t>
            </a:fld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MỐI QUAN HỆ HÀI HÒA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123873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ack Of Respect Make You Want To Quit? How To Handle Toxic Leadershi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"/>
          <a:stretch/>
        </p:blipFill>
        <p:spPr bwMode="auto">
          <a:xfrm>
            <a:off x="8567057" y="1318825"/>
            <a:ext cx="3624943" cy="250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1 Things Adult Children Don't Realize They Do To Make Their Parents Feel  Disrespected | YourTan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r="10402" b="22512"/>
          <a:stretch/>
        </p:blipFill>
        <p:spPr bwMode="auto">
          <a:xfrm>
            <a:off x="8567057" y="3914781"/>
            <a:ext cx="3624943" cy="20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511" y="6220526"/>
            <a:ext cx="1446516" cy="3985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5</a:t>
            </a:fld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DẤU HIỆU THIẾU TÔN TRỌNG TRONG CÁC MỐI QUAN HỆ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2144" y="877753"/>
            <a:ext cx="8120742" cy="493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 err="1">
                <a:solidFill>
                  <a:schemeClr val="tx1"/>
                </a:solidFill>
              </a:rPr>
              <a:t>Ranh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b="1" dirty="0" err="1">
                <a:solidFill>
                  <a:schemeClr val="tx1"/>
                </a:solidFill>
              </a:rPr>
              <a:t>giới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b="1" err="1">
                <a:solidFill>
                  <a:schemeClr val="tx1"/>
                </a:solidFill>
              </a:rPr>
              <a:t>ca</a:t>
            </a:r>
            <a:r>
              <a:rPr lang="en-US" sz="2100" b="1">
                <a:solidFill>
                  <a:schemeClr val="tx1"/>
                </a:solidFill>
              </a:rPr>
              <a:t>́ </a:t>
            </a:r>
            <a:r>
              <a:rPr lang="en-US" sz="2100" b="1" smtClean="0">
                <a:solidFill>
                  <a:schemeClr val="tx1"/>
                </a:solidFill>
              </a:rPr>
              <a:t>nhân: </a:t>
            </a:r>
            <a:r>
              <a:rPr lang="en-US" sz="2100" smtClean="0">
                <a:solidFill>
                  <a:schemeClr val="tx1"/>
                </a:solidFill>
              </a:rPr>
              <a:t>những </a:t>
            </a:r>
            <a:r>
              <a:rPr lang="en-US" sz="2100" err="1">
                <a:solidFill>
                  <a:schemeClr val="tx1"/>
                </a:solidFill>
              </a:rPr>
              <a:t>quy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tắc đặt </a:t>
            </a:r>
            <a:r>
              <a:rPr lang="en-US" sz="2100" err="1">
                <a:solidFill>
                  <a:schemeClr val="tx1"/>
                </a:solidFill>
              </a:rPr>
              <a:t>ra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trong </a:t>
            </a:r>
            <a:r>
              <a:rPr lang="en-US" sz="2100" dirty="0" err="1">
                <a:solidFill>
                  <a:schemeClr val="tx1"/>
                </a:solidFill>
              </a:rPr>
              <a:t>các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mối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err="1">
                <a:solidFill>
                  <a:schemeClr val="tx1"/>
                </a:solidFill>
              </a:rPr>
              <a:t>quan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hệ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2142" y="5131364"/>
            <a:ext cx="8120744" cy="714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>
                <a:solidFill>
                  <a:schemeClr val="tx1"/>
                </a:solidFill>
              </a:rPr>
              <a:t>T</a:t>
            </a:r>
            <a:r>
              <a:rPr lang="en-US" sz="2100" b="1" smtClean="0">
                <a:solidFill>
                  <a:schemeClr val="tx1"/>
                </a:solidFill>
              </a:rPr>
              <a:t>hiếu </a:t>
            </a:r>
            <a:r>
              <a:rPr lang="en-US" sz="2100" b="1" err="1">
                <a:solidFill>
                  <a:schemeClr val="tx1"/>
                </a:solidFill>
              </a:rPr>
              <a:t>tôn</a:t>
            </a:r>
            <a:r>
              <a:rPr lang="en-US" sz="2100" b="1">
                <a:solidFill>
                  <a:schemeClr val="tx1"/>
                </a:solidFill>
              </a:rPr>
              <a:t> </a:t>
            </a:r>
            <a:r>
              <a:rPr lang="en-US" sz="2100" b="1" smtClean="0">
                <a:solidFill>
                  <a:schemeClr val="tx1"/>
                </a:solidFill>
              </a:rPr>
              <a:t>trọng: </a:t>
            </a:r>
            <a:r>
              <a:rPr lang="en-US" sz="2100" smtClean="0">
                <a:solidFill>
                  <a:schemeClr val="tx1"/>
                </a:solidFill>
              </a:rPr>
              <a:t>lời nói, hành động thô lỗ, hạ thấp người khác. Nhưng </a:t>
            </a:r>
            <a:r>
              <a:rPr lang="en-US" sz="2100" b="1" smtClean="0">
                <a:solidFill>
                  <a:schemeClr val="tx1"/>
                </a:solidFill>
              </a:rPr>
              <a:t>không mong đợi nhận lại </a:t>
            </a:r>
            <a:r>
              <a:rPr lang="en-US" sz="2100" smtClean="0">
                <a:solidFill>
                  <a:schemeClr val="tx1"/>
                </a:solidFill>
              </a:rPr>
              <a:t>sự thiếu tôn trọng tương tự.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2142" y="1513493"/>
            <a:ext cx="8120744" cy="7507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smtClean="0">
                <a:solidFill>
                  <a:schemeClr val="tx1"/>
                </a:solidFill>
              </a:rPr>
              <a:t>Thiếu tôn trọng</a:t>
            </a:r>
            <a:r>
              <a:rPr lang="en-US" sz="2100" smtClean="0">
                <a:solidFill>
                  <a:schemeClr val="tx1"/>
                </a:solidFill>
              </a:rPr>
              <a:t>: không quan tâm cảm xúc, nhu cầu, ranh giới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 họ bị tấn công, xúc phạm, không được coi trọng.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2142" y="2407399"/>
            <a:ext cx="8120744" cy="2545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smtClean="0">
                <a:solidFill>
                  <a:schemeClr val="tx1"/>
                </a:solidFill>
              </a:rPr>
              <a:t>Một số lý do: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smtClean="0">
                <a:solidFill>
                  <a:schemeClr val="tx1"/>
                </a:solidFill>
              </a:rPr>
              <a:t>Bất an: </a:t>
            </a:r>
            <a:r>
              <a:rPr lang="en-US" sz="2100" smtClean="0">
                <a:solidFill>
                  <a:schemeClr val="tx1"/>
                </a:solidFill>
              </a:rPr>
              <a:t>thiếu tự tin, cố tỏ mạnh mẽ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 hạ thấp người khác (bắt nạt)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smtClean="0">
                <a:solidFill>
                  <a:schemeClr val="tx1"/>
                </a:solidFill>
                <a:sym typeface="Wingdings" panose="05000000000000000000" pitchFamily="2" charset="2"/>
              </a:rPr>
              <a:t>Căng thẳng: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không biết giải quyết  đả kích người khác</a:t>
            </a:r>
            <a:r>
              <a:rPr lang="en-US" sz="21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(la hét)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smtClean="0">
                <a:solidFill>
                  <a:schemeClr val="tx1"/>
                </a:solidFill>
                <a:sym typeface="Wingdings" panose="05000000000000000000" pitchFamily="2" charset="2"/>
              </a:rPr>
              <a:t>Hành vi học được khi lớn lên: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tin hành động đó đúng, được chấp nhận; </a:t>
            </a:r>
            <a:r>
              <a:rPr lang="en-US" sz="2100">
                <a:solidFill>
                  <a:schemeClr val="tx1"/>
                </a:solidFill>
                <a:sym typeface="Wingdings" panose="05000000000000000000" pitchFamily="2" charset="2"/>
              </a:rPr>
              <a:t>không được học cách tương tác lịch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sự từ nhỏ (ngắt lời)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smtClean="0">
                <a:solidFill>
                  <a:schemeClr val="tx1"/>
                </a:solidFill>
                <a:sym typeface="Wingdings" panose="05000000000000000000" pitchFamily="2" charset="2"/>
              </a:rPr>
              <a:t>Cảm giác được hưởng đặc quyền: </a:t>
            </a:r>
            <a:r>
              <a:rPr lang="en-US" sz="2100" smtClean="0">
                <a:solidFill>
                  <a:schemeClr val="tx1"/>
                </a:solidFill>
                <a:sym typeface="Wingdings" panose="05000000000000000000" pitchFamily="2" charset="2"/>
              </a:rPr>
              <a:t>xứng đáng được hưởng, công nhận  thiếu lòng biết ơn (vô ơn)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2142" y="5981034"/>
            <a:ext cx="8120744" cy="612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err="1">
                <a:solidFill>
                  <a:schemeClr val="tx1"/>
                </a:solidFill>
              </a:rPr>
              <a:t>Hành</a:t>
            </a:r>
            <a:r>
              <a:rPr lang="en-US" sz="2100" b="1">
                <a:solidFill>
                  <a:schemeClr val="tx1"/>
                </a:solidFill>
              </a:rPr>
              <a:t> </a:t>
            </a:r>
            <a:r>
              <a:rPr lang="en-US" sz="2100" b="1" smtClean="0">
                <a:solidFill>
                  <a:schemeClr val="tx1"/>
                </a:solidFill>
              </a:rPr>
              <a:t>vi: </a:t>
            </a:r>
            <a:r>
              <a:rPr lang="en-US" sz="2100" smtClean="0">
                <a:solidFill>
                  <a:schemeClr val="tx1"/>
                </a:solidFill>
              </a:rPr>
              <a:t>bất </a:t>
            </a:r>
            <a:r>
              <a:rPr lang="en-US" sz="2100" dirty="0" err="1">
                <a:solidFill>
                  <a:schemeClr val="tx1"/>
                </a:solidFill>
              </a:rPr>
              <a:t>lịch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sư</a:t>
            </a:r>
            <a:r>
              <a:rPr lang="en-US" sz="2100" dirty="0">
                <a:solidFill>
                  <a:schemeClr val="tx1"/>
                </a:solidFill>
              </a:rPr>
              <a:t>̣, </a:t>
            </a:r>
            <a:r>
              <a:rPr lang="en-US" sz="2100" err="1">
                <a:solidFill>
                  <a:schemeClr val="tx1"/>
                </a:solidFill>
              </a:rPr>
              <a:t>nói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dối, </a:t>
            </a:r>
            <a:r>
              <a:rPr lang="en-US" sz="2100" dirty="0" err="1">
                <a:solidFill>
                  <a:schemeClr val="tx1"/>
                </a:solidFill>
              </a:rPr>
              <a:t>xâm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phạm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không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gian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err="1">
                <a:solidFill>
                  <a:schemeClr val="tx1"/>
                </a:solidFill>
              </a:rPr>
              <a:t>ca</a:t>
            </a:r>
            <a:r>
              <a:rPr lang="en-US" sz="2100">
                <a:solidFill>
                  <a:schemeClr val="tx1"/>
                </a:solidFill>
              </a:rPr>
              <a:t>́ </a:t>
            </a:r>
            <a:r>
              <a:rPr lang="en-US" sz="2100" smtClean="0">
                <a:solidFill>
                  <a:schemeClr val="tx1"/>
                </a:solidFill>
              </a:rPr>
              <a:t>nhân, </a:t>
            </a:r>
            <a:r>
              <a:rPr lang="en-US" sz="2100" err="1">
                <a:solidFill>
                  <a:schemeClr val="tx1"/>
                </a:solidFill>
              </a:rPr>
              <a:t>phớt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lờ, la hét, bạo </a:t>
            </a:r>
            <a:r>
              <a:rPr lang="en-US" sz="2100" err="1">
                <a:solidFill>
                  <a:schemeClr val="tx1"/>
                </a:solidFill>
              </a:rPr>
              <a:t>lực</a:t>
            </a:r>
            <a:r>
              <a:rPr lang="en-US" sz="2100">
                <a:solidFill>
                  <a:schemeClr val="tx1"/>
                </a:solidFill>
              </a:rPr>
              <a:t> </a:t>
            </a:r>
            <a:r>
              <a:rPr lang="en-US" sz="2100" smtClean="0">
                <a:solidFill>
                  <a:schemeClr val="tx1"/>
                </a:solidFill>
              </a:rPr>
              <a:t>thể chất/tình dục.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04DA-979E-4A56-B2D6-29081AD80200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-1154" r="532" b="3571"/>
          <a:stretch/>
        </p:blipFill>
        <p:spPr>
          <a:xfrm>
            <a:off x="696686" y="657216"/>
            <a:ext cx="10657114" cy="6108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DẤU HIỆU THIẾU TÔN TRỌNG TRONG CÁC MỐI QUAN HỆ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77" y="6280927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 Mối quan hệ bạn nên xây dựng trong bất kỳ môi trường làm việc nà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4"/>
          <a:stretch/>
        </p:blipFill>
        <p:spPr bwMode="auto">
          <a:xfrm>
            <a:off x="8089414" y="1666215"/>
            <a:ext cx="4102586" cy="34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571" y="6305070"/>
            <a:ext cx="1446516" cy="3985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7</a:t>
            </a:fld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-1892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DẤU HIỆU CỦA MỐI QUAN HỆ TÔN TRỌNG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4699" y="965035"/>
            <a:ext cx="7537441" cy="12082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>
                <a:solidFill>
                  <a:schemeClr val="tx1"/>
                </a:solidFill>
              </a:rPr>
              <a:t>Q</a:t>
            </a:r>
            <a:r>
              <a:rPr lang="en-US" sz="2200" b="1" smtClean="0">
                <a:solidFill>
                  <a:schemeClr val="tx1"/>
                </a:solidFill>
              </a:rPr>
              <a:t>uan </a:t>
            </a:r>
            <a:r>
              <a:rPr lang="en-US" sz="2200" b="1" dirty="0" err="1">
                <a:solidFill>
                  <a:schemeClr val="tx1"/>
                </a:solidFill>
              </a:rPr>
              <a:t>tâm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thấu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hiểu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trung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thực</a:t>
            </a:r>
            <a:r>
              <a:rPr lang="en-US" sz="2200" b="1" dirty="0">
                <a:solidFill>
                  <a:schemeClr val="tx1"/>
                </a:solidFill>
              </a:rPr>
              <a:t>, tin </a:t>
            </a:r>
            <a:r>
              <a:rPr lang="en-US" sz="2200" b="1" dirty="0" err="1">
                <a:solidFill>
                  <a:schemeClr val="tx1"/>
                </a:solidFill>
              </a:rPr>
              <a:t>tưởng</a:t>
            </a:r>
            <a:r>
              <a:rPr lang="en-US" sz="2200" b="1" dirty="0">
                <a:solidFill>
                  <a:schemeClr val="tx1"/>
                </a:solidFill>
              </a:rPr>
              <a:t>, cam </a:t>
            </a:r>
            <a:r>
              <a:rPr lang="en-US" sz="2200" b="1" err="1">
                <a:solidFill>
                  <a:schemeClr val="tx1"/>
                </a:solidFill>
              </a:rPr>
              <a:t>kết</a:t>
            </a:r>
            <a:r>
              <a:rPr lang="en-US" sz="2200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và giao </a:t>
            </a:r>
            <a:r>
              <a:rPr lang="en-US" sz="2200" b="1" dirty="0" err="1">
                <a:solidFill>
                  <a:schemeClr val="tx1"/>
                </a:solidFill>
              </a:rPr>
              <a:t>tiếp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err="1">
                <a:solidFill>
                  <a:schemeClr val="tx1"/>
                </a:solidFill>
              </a:rPr>
              <a:t>tích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cực</a:t>
            </a:r>
            <a:r>
              <a:rPr lang="en-US" sz="2200">
                <a:solidFill>
                  <a:schemeClr val="tx1"/>
                </a:solidFill>
              </a:rPr>
              <a:t> </a:t>
            </a:r>
            <a:r>
              <a:rPr lang="en-US" sz="2200" smtClean="0">
                <a:solidFill>
                  <a:schemeClr val="tx1"/>
                </a:solidFill>
                <a:sym typeface="Wingdings" panose="05000000000000000000" pitchFamily="2" charset="2"/>
              </a:rPr>
              <a:t> Cảm thấy thoải mái, tích cực với nhau.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4698" y="2450095"/>
            <a:ext cx="7537441" cy="41355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Dấu hiệu của một </a:t>
            </a:r>
            <a:r>
              <a:rPr lang="en-US" sz="2200" b="1" dirty="0" err="1">
                <a:solidFill>
                  <a:schemeClr val="tx1"/>
                </a:solidFill>
              </a:rPr>
              <a:t>mối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quan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hê</a:t>
            </a:r>
            <a:r>
              <a:rPr lang="en-US" sz="2200" b="1" dirty="0">
                <a:solidFill>
                  <a:schemeClr val="tx1"/>
                </a:solidFill>
              </a:rPr>
              <a:t>̣ </a:t>
            </a:r>
            <a:r>
              <a:rPr lang="en-US" sz="2200" b="1" err="1">
                <a:solidFill>
                  <a:schemeClr val="tx1"/>
                </a:solidFill>
              </a:rPr>
              <a:t>tôn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trọng: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Cảm thấy an toàn khi ở bên nhau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Có thể tự tin thể hiện bản thân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Kiên nhẫn với nhau ngay cả khi có bất đồng xảy ra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Không la hét hoặc ngắt lời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Không cố gắng kiểm soát cuộc sống của bất kỳ ai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Chú ý đến ranh giới cá nhân của người khác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Đảm bảo sự bí mật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892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DẤU HIỆU CỦA MỐI QUAN HỆ TÔN TRỌNG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8</a:t>
            </a:fld>
            <a:endParaRPr lang="en-US" sz="1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58033" y="928611"/>
            <a:ext cx="11275933" cy="5474477"/>
            <a:chOff x="533371" y="1138171"/>
            <a:chExt cx="11275933" cy="54744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75"/>
            <a:stretch/>
          </p:blipFill>
          <p:spPr>
            <a:xfrm>
              <a:off x="533371" y="1138171"/>
              <a:ext cx="3300994" cy="239391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2"/>
            <a:stretch/>
          </p:blipFill>
          <p:spPr>
            <a:xfrm>
              <a:off x="4077483" y="1141753"/>
              <a:ext cx="3447139" cy="23903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" b="14339"/>
            <a:stretch/>
          </p:blipFill>
          <p:spPr>
            <a:xfrm>
              <a:off x="7767740" y="1138171"/>
              <a:ext cx="4041563" cy="24612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48"/>
            <a:stretch/>
          </p:blipFill>
          <p:spPr>
            <a:xfrm>
              <a:off x="533371" y="3968801"/>
              <a:ext cx="3300994" cy="23410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" b="14457"/>
            <a:stretch/>
          </p:blipFill>
          <p:spPr>
            <a:xfrm>
              <a:off x="4085253" y="3975523"/>
              <a:ext cx="3447138" cy="22786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5" t="2582" r="3531" b="11583"/>
            <a:stretch/>
          </p:blipFill>
          <p:spPr>
            <a:xfrm>
              <a:off x="7776533" y="3968801"/>
              <a:ext cx="4032771" cy="25564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3371" y="3476829"/>
              <a:ext cx="330099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Cảm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thấy</a:t>
              </a:r>
              <a:r>
                <a:rPr lang="en-US" b="1" dirty="0" smtClean="0"/>
                <a:t> an </a:t>
              </a:r>
              <a:r>
                <a:rPr lang="en-US" b="1" dirty="0" err="1" smtClean="0"/>
                <a:t>toàn</a:t>
              </a:r>
              <a:r>
                <a:rPr lang="en-US" b="1" dirty="0" smtClean="0"/>
                <a:t> </a:t>
              </a:r>
              <a:r>
                <a:rPr lang="en-US" b="1" err="1" smtClean="0"/>
                <a:t>khi</a:t>
              </a:r>
              <a:r>
                <a:rPr lang="en-US" b="1" smtClean="0"/>
                <a:t> cạnh </a:t>
              </a:r>
              <a:r>
                <a:rPr lang="en-US" b="1" dirty="0" err="1" smtClean="0"/>
                <a:t>nhau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77483" y="3465740"/>
              <a:ext cx="345490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Có thể tự tin thể hiện </a:t>
              </a:r>
              <a:r>
                <a:rPr lang="en-US" b="1" dirty="0" err="1" smtClean="0"/>
                <a:t>bản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thân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76533" y="3465740"/>
              <a:ext cx="40327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Không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kiểm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soát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lựa</a:t>
              </a:r>
              <a:r>
                <a:rPr lang="en-US" b="1" dirty="0" smtClean="0"/>
                <a:t> </a:t>
              </a:r>
              <a:r>
                <a:rPr lang="en-US" b="1" err="1" smtClean="0"/>
                <a:t>chọn</a:t>
              </a:r>
              <a:r>
                <a:rPr lang="en-US" b="1" smtClean="0"/>
                <a:t> đối </a:t>
              </a:r>
              <a:r>
                <a:rPr lang="en-US" b="1" dirty="0" err="1" smtClean="0"/>
                <a:t>phương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371" y="6242298"/>
              <a:ext cx="330099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Sẵn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sàng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nhận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lỗi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3023" y="6243316"/>
              <a:ext cx="343936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Tôn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trọng</a:t>
              </a:r>
              <a:r>
                <a:rPr lang="en-US" b="1" dirty="0" smtClean="0"/>
                <a:t> bí </a:t>
              </a:r>
              <a:r>
                <a:rPr lang="en-US" b="1" dirty="0" err="1" smtClean="0"/>
                <a:t>mật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91049" y="6235576"/>
              <a:ext cx="401825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Tôn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trọng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không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gian</a:t>
              </a:r>
              <a:r>
                <a:rPr lang="en-US" b="1" dirty="0" smtClean="0"/>
                <a:t>/</a:t>
              </a:r>
              <a:r>
                <a:rPr lang="en-US" b="1" dirty="0" err="1" smtClean="0"/>
                <a:t>Thời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gian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riêng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tư</a:t>
              </a:r>
              <a:endParaRPr lang="en-US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123873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ow To Embrace Positive Thinking At 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0" b="24118"/>
          <a:stretch/>
        </p:blipFill>
        <p:spPr bwMode="auto">
          <a:xfrm>
            <a:off x="7267575" y="4190812"/>
            <a:ext cx="4914900" cy="26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220526"/>
            <a:ext cx="2743200" cy="365125"/>
          </a:xfrm>
        </p:spPr>
        <p:txBody>
          <a:bodyPr/>
          <a:lstStyle/>
          <a:p>
            <a:fld id="{24DA04DA-979E-4A56-B2D6-29081AD80200}" type="slidenum">
              <a:rPr lang="en-US" sz="1400" b="1" smtClean="0"/>
              <a:t>9</a:t>
            </a:fld>
            <a:endParaRPr lang="en-US" sz="1400" b="1" dirty="0"/>
          </a:p>
        </p:txBody>
      </p:sp>
      <p:sp>
        <p:nvSpPr>
          <p:cNvPr id="3" name="AutoShape 2" descr="How to Deal With a Colleague's Negative Attitude - Glassdoor 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ow to Deal With a Colleague's Negative Attitude - Glassdoor US"/>
          <p:cNvSpPr>
            <a:spLocks noChangeAspect="1" noChangeArrowheads="1"/>
          </p:cNvSpPr>
          <p:nvPr/>
        </p:nvSpPr>
        <p:spPr bwMode="auto">
          <a:xfrm>
            <a:off x="323174" y="160338"/>
            <a:ext cx="3230551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How to Manage an Employee with a Bad Attitu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1"/>
          <a:stretch/>
        </p:blipFill>
        <p:spPr bwMode="auto">
          <a:xfrm>
            <a:off x="7267575" y="1373947"/>
            <a:ext cx="4933950" cy="28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21648" y="966416"/>
            <a:ext cx="6599349" cy="8270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err="1">
                <a:solidFill>
                  <a:schemeClr val="bg1"/>
                </a:solidFill>
              </a:rPr>
              <a:t>Cách</a:t>
            </a:r>
            <a:r>
              <a:rPr lang="en-US" sz="2200">
                <a:solidFill>
                  <a:schemeClr val="bg1"/>
                </a:solidFill>
              </a:rPr>
              <a:t> </a:t>
            </a:r>
            <a:r>
              <a:rPr lang="en-US" sz="2200" smtClean="0">
                <a:solidFill>
                  <a:schemeClr val="bg1"/>
                </a:solidFill>
              </a:rPr>
              <a:t>nghĩ về </a:t>
            </a:r>
            <a:r>
              <a:rPr lang="en-US" sz="2200" dirty="0" err="1">
                <a:solidFill>
                  <a:schemeClr val="bg1"/>
                </a:solidFill>
              </a:rPr>
              <a:t>bản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thân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cuộc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sống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va</a:t>
            </a:r>
            <a:r>
              <a:rPr lang="en-US" sz="2200" dirty="0">
                <a:solidFill>
                  <a:schemeClr val="bg1"/>
                </a:solidFill>
              </a:rPr>
              <a:t>̀ </a:t>
            </a:r>
            <a:r>
              <a:rPr lang="en-US" sz="2200" err="1">
                <a:solidFill>
                  <a:schemeClr val="bg1"/>
                </a:solidFill>
              </a:rPr>
              <a:t>người</a:t>
            </a:r>
            <a:r>
              <a:rPr lang="en-US" sz="2200">
                <a:solidFill>
                  <a:schemeClr val="bg1"/>
                </a:solidFill>
              </a:rPr>
              <a:t> </a:t>
            </a:r>
            <a:r>
              <a:rPr lang="en-US" sz="2200" smtClean="0">
                <a:solidFill>
                  <a:schemeClr val="bg1"/>
                </a:solidFill>
              </a:rPr>
              <a:t>khác </a:t>
            </a:r>
            <a:r>
              <a:rPr lang="en-US" sz="2200" dirty="0" err="1">
                <a:solidFill>
                  <a:schemeClr val="bg1"/>
                </a:solidFill>
              </a:rPr>
              <a:t>quyết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định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err="1">
                <a:solidFill>
                  <a:schemeClr val="bg1"/>
                </a:solidFill>
              </a:rPr>
              <a:t>thái</a:t>
            </a:r>
            <a:r>
              <a:rPr lang="en-US" sz="2200">
                <a:solidFill>
                  <a:schemeClr val="bg1"/>
                </a:solidFill>
              </a:rPr>
              <a:t> </a:t>
            </a:r>
            <a:r>
              <a:rPr lang="en-US" sz="2200" smtClean="0">
                <a:solidFill>
                  <a:schemeClr val="bg1"/>
                </a:solidFill>
              </a:rPr>
              <a:t>độ.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1649" y="2067958"/>
            <a:ext cx="6599348" cy="12451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smtClean="0">
                <a:solidFill>
                  <a:schemeClr val="bg1"/>
                </a:solidFill>
              </a:rPr>
              <a:t>Thái độ ảnh hưởng đến hành vi: </a:t>
            </a:r>
            <a:r>
              <a:rPr lang="en-US" sz="2200" b="1" smtClean="0">
                <a:solidFill>
                  <a:schemeClr val="bg1"/>
                </a:solidFill>
              </a:rPr>
              <a:t>tích cực/tiêu cực </a:t>
            </a:r>
            <a:r>
              <a:rPr lang="en-US" sz="2200" err="1">
                <a:solidFill>
                  <a:schemeClr val="bg1"/>
                </a:solidFill>
              </a:rPr>
              <a:t>đến</a:t>
            </a:r>
            <a:r>
              <a:rPr lang="en-US" sz="2200">
                <a:solidFill>
                  <a:schemeClr val="bg1"/>
                </a:solidFill>
              </a:rPr>
              <a:t> </a:t>
            </a:r>
            <a:r>
              <a:rPr lang="en-US" sz="2200" smtClean="0">
                <a:solidFill>
                  <a:schemeClr val="bg1"/>
                </a:solidFill>
              </a:rPr>
              <a:t>các </a:t>
            </a:r>
            <a:r>
              <a:rPr lang="en-US" sz="2200" dirty="0" err="1">
                <a:solidFill>
                  <a:schemeClr val="bg1"/>
                </a:solidFill>
              </a:rPr>
              <a:t>mối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hê</a:t>
            </a:r>
            <a:r>
              <a:rPr lang="en-US" sz="2200" dirty="0">
                <a:solidFill>
                  <a:schemeClr val="bg1"/>
                </a:solidFill>
              </a:rPr>
              <a:t>̣ </a:t>
            </a:r>
            <a:r>
              <a:rPr lang="en-US" sz="2200" dirty="0" err="1">
                <a:solidFill>
                  <a:schemeClr val="bg1"/>
                </a:solidFill>
              </a:rPr>
              <a:t>ca</a:t>
            </a:r>
            <a:r>
              <a:rPr lang="en-US" sz="2200" dirty="0">
                <a:solidFill>
                  <a:schemeClr val="bg1"/>
                </a:solidFill>
              </a:rPr>
              <a:t>́ </a:t>
            </a:r>
            <a:r>
              <a:rPr lang="en-US" sz="2200" err="1">
                <a:solidFill>
                  <a:schemeClr val="bg1"/>
                </a:solidFill>
              </a:rPr>
              <a:t>nhân</a:t>
            </a:r>
            <a:r>
              <a:rPr lang="en-US" sz="2200">
                <a:solidFill>
                  <a:schemeClr val="bg1"/>
                </a:solidFill>
              </a:rPr>
              <a:t> </a:t>
            </a:r>
            <a:r>
              <a:rPr lang="en-US" sz="2200" smtClean="0">
                <a:solidFill>
                  <a:schemeClr val="bg1"/>
                </a:solidFill>
              </a:rPr>
              <a:t>lẫn </a:t>
            </a:r>
            <a:r>
              <a:rPr lang="en-US" sz="2200" dirty="0" err="1">
                <a:solidFill>
                  <a:schemeClr val="bg1"/>
                </a:solidFill>
              </a:rPr>
              <a:t>công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việc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1648" y="3587613"/>
            <a:ext cx="6658999" cy="299803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err="1">
                <a:solidFill>
                  <a:schemeClr val="tx1"/>
                </a:solidFill>
              </a:rPr>
              <a:t>Thái</a:t>
            </a:r>
            <a:r>
              <a:rPr lang="en-US" sz="2200" b="1">
                <a:solidFill>
                  <a:schemeClr val="tx1"/>
                </a:solidFill>
              </a:rPr>
              <a:t> </a:t>
            </a:r>
            <a:r>
              <a:rPr lang="en-US" sz="2200" b="1" smtClean="0">
                <a:solidFill>
                  <a:schemeClr val="tx1"/>
                </a:solidFill>
              </a:rPr>
              <a:t>độ tôn trọng và thiếu tôn trọng: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Lắng nghe tích cực &amp; Không tích cực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Phán xét &amp; Không phán xét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Đòi hỏi &amp; Đề nghị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Quyền lợi &amp; Lòng biết ơn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smtClean="0">
                <a:solidFill>
                  <a:schemeClr val="tx1"/>
                </a:solidFill>
              </a:rPr>
              <a:t>Vô tâm &amp; Quan tâm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390"/>
            <a:ext cx="1220152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THÁI ĐỘ VÀ CÁC MỐI QUAN HỆ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4483"/>
            <a:ext cx="1446516" cy="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1923</TotalTime>
  <Words>857</Words>
  <Application>Microsoft Office PowerPoint</Application>
  <PresentationFormat>Widescreen</PresentationFormat>
  <Paragraphs>106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Nguyen, Thanh Thuy (JHV JSG HR)</dc:creator>
  <cp:lastModifiedBy>Nguyen, Thanh Thuy (JHV JSG HR)</cp:lastModifiedBy>
  <cp:revision>305</cp:revision>
  <cp:lastPrinted>2023-05-29T18:16:24Z</cp:lastPrinted>
  <dcterms:created xsi:type="dcterms:W3CDTF">2023-04-17T09:01:09Z</dcterms:created>
  <dcterms:modified xsi:type="dcterms:W3CDTF">2025-05-29T08:24:34Z</dcterms:modified>
</cp:coreProperties>
</file>